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6" r:id="rId4"/>
    <p:sldId id="258" r:id="rId5"/>
    <p:sldId id="259" r:id="rId6"/>
    <p:sldId id="260" r:id="rId7"/>
    <p:sldId id="274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5" r:id="rId20"/>
    <p:sldId id="277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32D06-1BB5-480B-9F86-25E070E9BC22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7F5D-2AE4-4FA7-98F6-0FF9547ED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9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A9191-0D85-494B-B3C9-AB0286104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2C1C2-F74A-4041-BA60-0EF3A38DF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1D4C-D1A4-420C-9C4F-A2F78614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94EA-1D6E-4818-9D39-33E947C3C0B8}" type="datetime1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04E25-5BA8-4E0A-86A9-71B31C04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738CE-2D40-4CD9-AC70-7A2034D0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DC54-64AC-4C83-94E0-A0AC993F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DC4F1-A0F9-4F7F-A220-979365639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78B4A-E4AF-4298-A0A9-806D55B6D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FDCF-CF4C-452B-8CEC-26DD764A5B4C}" type="datetime1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BFD2E-CE06-4267-A7A5-FE99D743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93A92-CBE3-4994-A1F4-5C0DC227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5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DC29A6-2F60-40DB-B1A3-D717D689E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E883F-4FDB-4E5E-AF47-1FB22B99F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8F54D-35FA-44CC-B7D1-1027894D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2C8-02FC-4A04-BBC4-0A2A96170F49}" type="datetime1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ABA4B-1FDA-483E-8D24-EC9D2FE1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9E4A7-54FE-474B-BB54-26474B19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DC5F3-1304-4016-B3BE-9429AA70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C41D0-A16A-4A15-BE59-D98DE2CF6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82BB0-3CE1-40B9-A6B3-853EB6EE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11FC-C392-43A3-9480-0782CE8E52A7}" type="datetime1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45790-E682-4045-8812-898680CE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68796-4164-414D-A503-D8FC8390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9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FFA81-A1E6-419A-B675-B8E88085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361E1-A54D-4321-AA75-862973628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5F9E9-A4CF-4832-9686-996441A8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E5C5-D8EF-43AD-A358-627F795282FE}" type="datetime1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C0BE4-EF6B-4345-A82E-5D50B9A36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5B74B-D8CC-423D-A61F-A7500B55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3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48897-C338-4F5E-B133-91446A13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72B42-7FBD-48B6-9332-5FEA3BAE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EAAC2-4F83-4299-9D65-5AA8B004C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BA152-D7ED-4213-AA1B-8FADB752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2656-0C3F-459C-8A25-CCF2E9E6A12E}" type="datetime1">
              <a:rPr lang="en-US" smtClean="0"/>
              <a:t>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E0898-3C0D-4547-8E9C-7D9E4014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9170A-8905-4232-8A22-55499695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0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A62A3-A935-43B7-8F1A-5F0F31FB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87C74-9893-484F-B6D5-CF76DEBF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97853-9F5D-45E0-8EEA-7FCE38D59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E3589-003F-4281-8A48-1BB936B3C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C01C0-3E14-4EAC-844F-4F3EDC078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7B0659-B173-4EFC-BE50-B5832683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7056-6166-4980-86F9-0DA4BDA60C9E}" type="datetime1">
              <a:rPr lang="en-US" smtClean="0"/>
              <a:t>1/1/2019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1E0404-3D01-4BAD-9111-0D80F5C6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A5387B-4DC8-4166-97EC-EF4E8313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1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C471A-E30B-45EC-9136-4930EC87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CDDDF-913E-4683-A0B6-FF73CEE2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16A-E058-460D-B9B2-8C1B1F251002}" type="datetime1">
              <a:rPr lang="en-US" smtClean="0"/>
              <a:t>1/1/2019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702AB-2963-4231-8FEB-8A670DDA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9D28E-4235-4E8F-8112-A0C09824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C0B6D4-01A6-464A-AFEC-2C675348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7CB-9911-4219-A79B-11C9241DB25B}" type="datetime1">
              <a:rPr lang="en-US" smtClean="0"/>
              <a:t>1/1/2019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2DE7B1-F827-4D8D-A1CB-B5390591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85FBE-90A0-4C55-A678-4FB2F2F1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22F49-DD76-48D4-B18A-B442F18F6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664F8-A31F-4271-901F-FD3F46B5A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3FDD9-051C-4900-994B-67A1E62F1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6669B-36DC-4361-8676-39682A2F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262-DD12-48DB-BA5F-D69E2BA58D22}" type="datetime1">
              <a:rPr lang="en-US" smtClean="0"/>
              <a:t>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DFAD0-B09A-4448-A3C1-9A5E4C65C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36332-0D36-4150-839A-FA5C755D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752D-0E80-427D-8512-7E0D363C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B06483-C059-4216-BC01-7696D3406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1C237-3D5D-41AC-BEFD-16AA579DF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5DD65-26A9-4844-9DC6-254ACCB8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468-9BEF-42D6-BFAD-5FC582F063EE}" type="datetime1">
              <a:rPr lang="en-US" smtClean="0"/>
              <a:t>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A65FC-EE52-4F5C-B5E3-4D119A1B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2E262-3C78-4C52-A387-55B66B43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8F1D56-B72C-438B-9727-3D2055FE4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97983-B221-44C5-848E-EDDC27F18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6828B-C9BD-4FF8-AE8D-45A517F22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B9A49-DEC2-4B7B-B0F9-F64ABC4C6594}" type="datetime1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06376-1401-4BD4-A9AD-23B2F82C4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061F1-9618-4233-A550-CD2813133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EF67C-630D-4E60-B267-8E1B0514C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D4128C-06E6-4229-A52B-15B85C629538}"/>
              </a:ext>
            </a:extLst>
          </p:cNvPr>
          <p:cNvSpPr txBox="1">
            <a:spLocks/>
          </p:cNvSpPr>
          <p:nvPr/>
        </p:nvSpPr>
        <p:spPr>
          <a:xfrm>
            <a:off x="1229490" y="1704108"/>
            <a:ext cx="5488632" cy="19790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Work and Energy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Potential Energy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(The Rat Lift Problem)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A80EF-8F3E-415B-BE5E-FC118C8A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11A67B-C584-4F3D-973E-D513DCE92C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977" y="1701388"/>
            <a:ext cx="4603337" cy="3452504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BB4DEFD5-321B-4E29-831A-10E6E66242B0}"/>
              </a:ext>
            </a:extLst>
          </p:cNvPr>
          <p:cNvSpPr txBox="1"/>
          <p:nvPr/>
        </p:nvSpPr>
        <p:spPr>
          <a:xfrm>
            <a:off x="2209800" y="4406674"/>
            <a:ext cx="3311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/>
              <a:t>LabRat</a:t>
            </a:r>
            <a:r>
              <a:rPr lang="en-US" sz="2800" b="1" dirty="0"/>
              <a:t> Scientific</a:t>
            </a:r>
          </a:p>
          <a:p>
            <a:pPr algn="ctr"/>
            <a:r>
              <a:rPr lang="en-US" sz="2800" b="1" dirty="0"/>
              <a:t>© 2018</a:t>
            </a:r>
          </a:p>
        </p:txBody>
      </p:sp>
    </p:spTree>
    <p:extLst>
      <p:ext uri="{BB962C8B-B14F-4D97-AF65-F5344CB8AC3E}">
        <p14:creationId xmlns:p14="http://schemas.microsoft.com/office/powerpoint/2010/main" val="415137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55BC94-9CEC-4459-A042-C3BAC95E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2D7842-2FF4-46BA-A9D2-9B56EB177C7C}"/>
              </a:ext>
            </a:extLst>
          </p:cNvPr>
          <p:cNvSpPr txBox="1"/>
          <p:nvPr/>
        </p:nvSpPr>
        <p:spPr>
          <a:xfrm>
            <a:off x="754743" y="108857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While we all generally accept Newton’s Laws of motion, it is useful (and educational) to test them out from time-to-time by conducting experiments.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9DBF6-3424-4AF7-A2B3-2A67720E48B5}"/>
              </a:ext>
            </a:extLst>
          </p:cNvPr>
          <p:cNvSpPr txBox="1"/>
          <p:nvPr/>
        </p:nvSpPr>
        <p:spPr>
          <a:xfrm>
            <a:off x="754743" y="3318669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this case, we want to prove to ourselves that once we get the rat moving upwards, it will move at a constant velocity due to the existence of balanced forces.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4B3557-D5FF-490B-85B9-865F207ED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87105" y="2092542"/>
            <a:ext cx="5499244" cy="245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4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3570F5-4FE1-46B3-8C79-A16348B21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0301FA-38AD-455F-AB70-90C8C62E55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7990" y="2202873"/>
            <a:ext cx="5499244" cy="24522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EFA58-50E9-41D4-BC26-2F3860278A18}"/>
              </a:ext>
            </a:extLst>
          </p:cNvPr>
          <p:cNvSpPr txBox="1"/>
          <p:nvPr/>
        </p:nvSpPr>
        <p:spPr>
          <a:xfrm>
            <a:off x="4003957" y="1288633"/>
            <a:ext cx="151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9A00A-1856-4A83-87B4-4065B9F01D53}"/>
              </a:ext>
            </a:extLst>
          </p:cNvPr>
          <p:cNvSpPr txBox="1"/>
          <p:nvPr/>
        </p:nvSpPr>
        <p:spPr>
          <a:xfrm>
            <a:off x="4000496" y="3359725"/>
            <a:ext cx="1517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Wooden Ball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33861-952D-4DD6-9A4C-A1F547E5F1F2}"/>
              </a:ext>
            </a:extLst>
          </p:cNvPr>
          <p:cNvSpPr txBox="1"/>
          <p:nvPr/>
        </p:nvSpPr>
        <p:spPr>
          <a:xfrm>
            <a:off x="4000496" y="4960441"/>
            <a:ext cx="1517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Weight Cup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37CA99-9EE6-4F2C-9683-94FC7216AFA1}"/>
              </a:ext>
            </a:extLst>
          </p:cNvPr>
          <p:cNvSpPr txBox="1"/>
          <p:nvPr/>
        </p:nvSpPr>
        <p:spPr>
          <a:xfrm>
            <a:off x="6276109" y="1390233"/>
            <a:ext cx="46689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weight cup contains rocks that have a weight that is equal to the weight of the wooden ball.</a:t>
            </a:r>
          </a:p>
          <a:p>
            <a:endParaRPr lang="en-US" sz="2800" dirty="0"/>
          </a:p>
          <a:p>
            <a:r>
              <a:rPr lang="en-US" sz="2800" dirty="0"/>
              <a:t>The downward force in the weight cup puts the string in tension.  This tension (force) is then applied to the top of the ball.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FCF111-F2FE-4EC9-810D-58E021036C4C}"/>
              </a:ext>
            </a:extLst>
          </p:cNvPr>
          <p:cNvCxnSpPr/>
          <p:nvPr/>
        </p:nvCxnSpPr>
        <p:spPr>
          <a:xfrm>
            <a:off x="2514270" y="5594350"/>
            <a:ext cx="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3756E1-D919-4747-B6A8-82A974C3A1F1}"/>
              </a:ext>
            </a:extLst>
          </p:cNvPr>
          <p:cNvCxnSpPr/>
          <p:nvPr/>
        </p:nvCxnSpPr>
        <p:spPr>
          <a:xfrm>
            <a:off x="2514270" y="2063115"/>
            <a:ext cx="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1AEBE2-074B-48DC-A76D-9FE8FB164AA7}"/>
              </a:ext>
            </a:extLst>
          </p:cNvPr>
          <p:cNvCxnSpPr>
            <a:cxnSpLocks/>
          </p:cNvCxnSpPr>
          <p:nvPr/>
        </p:nvCxnSpPr>
        <p:spPr>
          <a:xfrm flipV="1">
            <a:off x="2724728" y="2825115"/>
            <a:ext cx="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66EA065-F553-434D-82EE-C3254A2B6838}"/>
              </a:ext>
            </a:extLst>
          </p:cNvPr>
          <p:cNvSpPr txBox="1"/>
          <p:nvPr/>
        </p:nvSpPr>
        <p:spPr>
          <a:xfrm>
            <a:off x="5666509" y="512618"/>
            <a:ext cx="5278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Experimental Set-up</a:t>
            </a:r>
          </a:p>
        </p:txBody>
      </p:sp>
    </p:spTree>
    <p:extLst>
      <p:ext uri="{BB962C8B-B14F-4D97-AF65-F5344CB8AC3E}">
        <p14:creationId xmlns:p14="http://schemas.microsoft.com/office/powerpoint/2010/main" val="72839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CDD1A5-A5DF-4280-AF08-D046C205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D01BD-6391-4E9D-B440-BA9F65886F0D}"/>
              </a:ext>
            </a:extLst>
          </p:cNvPr>
          <p:cNvSpPr txBox="1"/>
          <p:nvPr/>
        </p:nvSpPr>
        <p:spPr>
          <a:xfrm>
            <a:off x="4935846" y="662484"/>
            <a:ext cx="66501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And, of course, the ball’s weight creates a downward force.</a:t>
            </a:r>
          </a:p>
          <a:p>
            <a:endParaRPr lang="en-US" sz="2800" dirty="0"/>
          </a:p>
          <a:p>
            <a:r>
              <a:rPr lang="en-US" sz="2800" dirty="0"/>
              <a:t>The forces are equal and opposite, and thus the net external force acting on the ball is zero.</a:t>
            </a:r>
          </a:p>
          <a:p>
            <a:endParaRPr lang="en-US" sz="2800" dirty="0"/>
          </a:p>
          <a:p>
            <a:r>
              <a:rPr lang="en-US" sz="2800" dirty="0"/>
              <a:t>Newton says there will be no acceleration if there is no net external force.</a:t>
            </a:r>
          </a:p>
          <a:p>
            <a:endParaRPr lang="en-US" sz="2800" dirty="0"/>
          </a:p>
          <a:p>
            <a:r>
              <a:rPr lang="en-US" sz="2800" dirty="0"/>
              <a:t>		          F	    0    </a:t>
            </a:r>
          </a:p>
          <a:p>
            <a:r>
              <a:rPr lang="en-US" sz="2800" dirty="0"/>
              <a:t>F = ma          a  =  -----   =   -------   =   0.0</a:t>
            </a:r>
          </a:p>
          <a:p>
            <a:r>
              <a:rPr lang="en-US" sz="2800" dirty="0"/>
              <a:t>	                    m	   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020ED7-7259-4D38-BD0C-6E1E5ED94C01}"/>
              </a:ext>
            </a:extLst>
          </p:cNvPr>
          <p:cNvGrpSpPr/>
          <p:nvPr/>
        </p:nvGrpSpPr>
        <p:grpSpPr>
          <a:xfrm>
            <a:off x="1662545" y="490231"/>
            <a:ext cx="2493818" cy="5777758"/>
            <a:chOff x="1662545" y="490231"/>
            <a:chExt cx="2493818" cy="57777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537680-6F6B-46FA-83C6-534AF7E2E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72836" y="2182091"/>
              <a:ext cx="4073236" cy="2493818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2F3E633-8E90-4D43-BC03-09FADCBA8BE8}"/>
                </a:ext>
              </a:extLst>
            </p:cNvPr>
            <p:cNvCxnSpPr/>
            <p:nvPr/>
          </p:nvCxnSpPr>
          <p:spPr>
            <a:xfrm flipV="1">
              <a:off x="3220193" y="1200068"/>
              <a:ext cx="0" cy="1277257"/>
            </a:xfrm>
            <a:prstGeom prst="straightConnector1">
              <a:avLst/>
            </a:prstGeom>
            <a:ln w="1270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482810A-5209-42F5-AA1C-70CB679FE71D}"/>
                </a:ext>
              </a:extLst>
            </p:cNvPr>
            <p:cNvCxnSpPr>
              <a:cxnSpLocks/>
            </p:cNvCxnSpPr>
            <p:nvPr/>
          </p:nvCxnSpPr>
          <p:spPr>
            <a:xfrm>
              <a:off x="3220193" y="4320636"/>
              <a:ext cx="0" cy="1277257"/>
            </a:xfrm>
            <a:prstGeom prst="straightConnector1">
              <a:avLst/>
            </a:prstGeom>
            <a:ln w="1270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C6706F-AE88-498A-97AE-69B55BC56834}"/>
                </a:ext>
              </a:extLst>
            </p:cNvPr>
            <p:cNvSpPr txBox="1"/>
            <p:nvPr/>
          </p:nvSpPr>
          <p:spPr>
            <a:xfrm>
              <a:off x="2633352" y="490231"/>
              <a:ext cx="11634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String Tension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C4491C-B2D3-40B2-984A-02321FC6B526}"/>
                </a:ext>
              </a:extLst>
            </p:cNvPr>
            <p:cNvSpPr txBox="1"/>
            <p:nvPr/>
          </p:nvSpPr>
          <p:spPr>
            <a:xfrm>
              <a:off x="2668651" y="5621658"/>
              <a:ext cx="1111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String Tension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240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17D1A1-E406-47BB-A44C-3B60148B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76355C-8542-45E1-87BD-BB22FD8ED9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7621" y="1673351"/>
            <a:ext cx="4574192" cy="34306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DF9B98-8EB7-4A0A-AA1A-EC22EC22FDC2}"/>
              </a:ext>
            </a:extLst>
          </p:cNvPr>
          <p:cNvSpPr txBox="1"/>
          <p:nvPr/>
        </p:nvSpPr>
        <p:spPr>
          <a:xfrm>
            <a:off x="5138057" y="3388673"/>
            <a:ext cx="58347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system at rest shows the system in equilibrium.  All the forces are equal and opposite and there is no net external force.  As such, everything is static (not moving)…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69554-33B6-4CE5-91DF-E656327C0330}"/>
              </a:ext>
            </a:extLst>
          </p:cNvPr>
          <p:cNvSpPr txBox="1"/>
          <p:nvPr/>
        </p:nvSpPr>
        <p:spPr>
          <a:xfrm>
            <a:off x="5138057" y="1101577"/>
            <a:ext cx="63282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same forces are acting on the weight cup.  The ball creates a tension in the string which provides an upward force on the cup. </a:t>
            </a:r>
          </a:p>
        </p:txBody>
      </p:sp>
    </p:spTree>
    <p:extLst>
      <p:ext uri="{BB962C8B-B14F-4D97-AF65-F5344CB8AC3E}">
        <p14:creationId xmlns:p14="http://schemas.microsoft.com/office/powerpoint/2010/main" val="190059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17D1A1-E406-47BB-A44C-3B60148B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2DE37F-313F-4A2B-8C20-39774DA734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35138" y="848556"/>
            <a:ext cx="2318882" cy="2033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CB45CB-A560-4780-9B8E-209CE3F6BE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3284" y="3808104"/>
            <a:ext cx="3062590" cy="2033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B32F73-A70F-4343-A5AE-7040863447E1}"/>
              </a:ext>
            </a:extLst>
          </p:cNvPr>
          <p:cNvSpPr txBox="1"/>
          <p:nvPr/>
        </p:nvSpPr>
        <p:spPr>
          <a:xfrm>
            <a:off x="4978396" y="914023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an upward force is temporarily applied to the ball (via the magic hand), it will be accelerated because an net external force exists.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74865-3945-40C9-8FB7-7A5DB7B4B87C}"/>
              </a:ext>
            </a:extLst>
          </p:cNvPr>
          <p:cNvSpPr txBox="1"/>
          <p:nvPr/>
        </p:nvSpPr>
        <p:spPr>
          <a:xfrm>
            <a:off x="4978396" y="3385458"/>
            <a:ext cx="579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Once the “hand” force stops, the ball will continue to move at a constant rate because the forces are balanced and “acceleration” is zero.</a:t>
            </a:r>
          </a:p>
          <a:p>
            <a:endParaRPr lang="en-US" sz="2800" dirty="0"/>
          </a:p>
          <a:p>
            <a:r>
              <a:rPr lang="en-US" sz="2800" dirty="0"/>
              <a:t>This can be seen in the </a:t>
            </a:r>
            <a:r>
              <a:rPr lang="en-US" sz="2800" dirty="0" err="1"/>
              <a:t>LabRat</a:t>
            </a:r>
            <a:r>
              <a:rPr lang="en-US" sz="2800" dirty="0"/>
              <a:t> video.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FFB7CC-8FBE-4CF3-963E-E39BC84905AE}"/>
              </a:ext>
            </a:extLst>
          </p:cNvPr>
          <p:cNvCxnSpPr>
            <a:cxnSpLocks/>
          </p:cNvCxnSpPr>
          <p:nvPr/>
        </p:nvCxnSpPr>
        <p:spPr>
          <a:xfrm flipV="1">
            <a:off x="2828308" y="957565"/>
            <a:ext cx="0" cy="744845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345A00-F358-42BB-8BAD-4C1D2D34E4B9}"/>
              </a:ext>
            </a:extLst>
          </p:cNvPr>
          <p:cNvCxnSpPr>
            <a:cxnSpLocks/>
          </p:cNvCxnSpPr>
          <p:nvPr/>
        </p:nvCxnSpPr>
        <p:spPr>
          <a:xfrm flipV="1">
            <a:off x="2284023" y="3443515"/>
            <a:ext cx="0" cy="591456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FEEE04E-68F7-400C-A95E-D1EC70060A84}"/>
              </a:ext>
            </a:extLst>
          </p:cNvPr>
          <p:cNvSpPr txBox="1"/>
          <p:nvPr/>
        </p:nvSpPr>
        <p:spPr>
          <a:xfrm>
            <a:off x="3236686" y="1132114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Upward Force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F74E5F-2503-4AD7-8F3F-E41DC0654989}"/>
              </a:ext>
            </a:extLst>
          </p:cNvPr>
          <p:cNvSpPr txBox="1"/>
          <p:nvPr/>
        </p:nvSpPr>
        <p:spPr>
          <a:xfrm>
            <a:off x="3229431" y="3606805"/>
            <a:ext cx="111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Resultant Velocity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BC6ED3-6230-472D-A75D-838E3AAA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15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FA6C2A-651B-4661-AE05-1D9AE56AD122}"/>
              </a:ext>
            </a:extLst>
          </p:cNvPr>
          <p:cNvGrpSpPr/>
          <p:nvPr/>
        </p:nvGrpSpPr>
        <p:grpSpPr>
          <a:xfrm>
            <a:off x="3695864" y="1183905"/>
            <a:ext cx="3967674" cy="4550228"/>
            <a:chOff x="918358" y="1103086"/>
            <a:chExt cx="3967674" cy="45502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F702D9-2C07-41CE-A4F5-A4818FC34E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7" b="89992" l="10425" r="939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8358" y="1657596"/>
              <a:ext cx="3967674" cy="3099461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446AB55-2124-41D7-B54A-1808231E6111}"/>
                </a:ext>
              </a:extLst>
            </p:cNvPr>
            <p:cNvCxnSpPr/>
            <p:nvPr/>
          </p:nvCxnSpPr>
          <p:spPr>
            <a:xfrm flipV="1">
              <a:off x="2873829" y="1103086"/>
              <a:ext cx="0" cy="1277257"/>
            </a:xfrm>
            <a:prstGeom prst="straightConnector1">
              <a:avLst/>
            </a:prstGeom>
            <a:ln w="1270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21DA493-BB74-4991-A334-5346A355B594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9" y="4376057"/>
              <a:ext cx="0" cy="1277257"/>
            </a:xfrm>
            <a:prstGeom prst="straightConnector1">
              <a:avLst/>
            </a:prstGeom>
            <a:ln w="1270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241000-54C6-4A64-AABE-74DCEA5D4F21}"/>
              </a:ext>
            </a:extLst>
          </p:cNvPr>
          <p:cNvGrpSpPr/>
          <p:nvPr/>
        </p:nvGrpSpPr>
        <p:grpSpPr>
          <a:xfrm>
            <a:off x="1052945" y="1230087"/>
            <a:ext cx="2493818" cy="4397825"/>
            <a:chOff x="1662545" y="1200068"/>
            <a:chExt cx="2493818" cy="43978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7BD2C6E-38EB-4B8C-A67D-0489A6FB3A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72836" y="2182091"/>
              <a:ext cx="4073236" cy="2493818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C74512D-0C02-4809-A4B7-6974BF220608}"/>
                </a:ext>
              </a:extLst>
            </p:cNvPr>
            <p:cNvCxnSpPr/>
            <p:nvPr/>
          </p:nvCxnSpPr>
          <p:spPr>
            <a:xfrm flipV="1">
              <a:off x="3220193" y="1200068"/>
              <a:ext cx="0" cy="1277257"/>
            </a:xfrm>
            <a:prstGeom prst="straightConnector1">
              <a:avLst/>
            </a:prstGeom>
            <a:ln w="1270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49A35D6-F747-4FBE-B421-F7780736FA6F}"/>
                </a:ext>
              </a:extLst>
            </p:cNvPr>
            <p:cNvCxnSpPr>
              <a:cxnSpLocks/>
            </p:cNvCxnSpPr>
            <p:nvPr/>
          </p:nvCxnSpPr>
          <p:spPr>
            <a:xfrm>
              <a:off x="3220193" y="4320636"/>
              <a:ext cx="0" cy="1277257"/>
            </a:xfrm>
            <a:prstGeom prst="straightConnector1">
              <a:avLst/>
            </a:prstGeom>
            <a:ln w="1270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B31B8E4-67BC-4CE5-AD86-1EDFF018EA0A}"/>
              </a:ext>
            </a:extLst>
          </p:cNvPr>
          <p:cNvSpPr txBox="1"/>
          <p:nvPr/>
        </p:nvSpPr>
        <p:spPr>
          <a:xfrm>
            <a:off x="7910286" y="2164760"/>
            <a:ext cx="34435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So, the force diagrams are identical.  The only difference is the source of the equal and opposite upward force.</a:t>
            </a:r>
          </a:p>
        </p:txBody>
      </p:sp>
    </p:spTree>
    <p:extLst>
      <p:ext uri="{BB962C8B-B14F-4D97-AF65-F5344CB8AC3E}">
        <p14:creationId xmlns:p14="http://schemas.microsoft.com/office/powerpoint/2010/main" val="376724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31CD10-381C-444D-9271-8A204810B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8A26A-D673-4469-B764-8A5C8F0E1326}"/>
              </a:ext>
            </a:extLst>
          </p:cNvPr>
          <p:cNvSpPr txBox="1"/>
          <p:nvPr/>
        </p:nvSpPr>
        <p:spPr>
          <a:xfrm>
            <a:off x="1436914" y="870857"/>
            <a:ext cx="9216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look at the “net” work being done on the rat.  There are two forces and they are each performing work.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0D7B4-65D2-40AB-BA5E-9A1D989604CC}"/>
              </a:ext>
            </a:extLst>
          </p:cNvPr>
          <p:cNvSpPr txBox="1"/>
          <p:nvPr/>
        </p:nvSpPr>
        <p:spPr>
          <a:xfrm>
            <a:off x="1436914" y="2282811"/>
            <a:ext cx="9216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Work</a:t>
            </a:r>
            <a:r>
              <a:rPr lang="en-US" sz="2800" b="1" baseline="-25000" dirty="0"/>
              <a:t>Upward</a:t>
            </a:r>
            <a:r>
              <a:rPr lang="en-US" sz="2800" b="1" dirty="0"/>
              <a:t>  =  Force</a:t>
            </a:r>
            <a:r>
              <a:rPr lang="en-US" sz="2800" b="1" baseline="-25000" dirty="0"/>
              <a:t>Upward</a:t>
            </a:r>
            <a:r>
              <a:rPr lang="en-US" sz="2800" b="1" dirty="0"/>
              <a:t>  *  Displacement</a:t>
            </a:r>
          </a:p>
          <a:p>
            <a:endParaRPr lang="en-US" sz="2800" dirty="0"/>
          </a:p>
          <a:p>
            <a:r>
              <a:rPr lang="en-US" sz="2800" dirty="0"/>
              <a:t>If we move the rat upward, this work is defined as </a:t>
            </a:r>
            <a:r>
              <a:rPr lang="en-US" sz="2800" u="sng" dirty="0"/>
              <a:t>positive</a:t>
            </a:r>
            <a:r>
              <a:rPr lang="en-US" sz="2800" dirty="0"/>
              <a:t>.</a:t>
            </a:r>
            <a:r>
              <a:rPr lang="en-US" sz="2800" u="sng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22CE93-4760-46F6-A1A3-41B12280CF02}"/>
              </a:ext>
            </a:extLst>
          </p:cNvPr>
          <p:cNvSpPr txBox="1"/>
          <p:nvPr/>
        </p:nvSpPr>
        <p:spPr>
          <a:xfrm>
            <a:off x="1436914" y="4191437"/>
            <a:ext cx="92165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Work</a:t>
            </a:r>
            <a:r>
              <a:rPr lang="en-US" sz="2800" b="1" baseline="-25000" dirty="0"/>
              <a:t>Downward</a:t>
            </a:r>
            <a:r>
              <a:rPr lang="en-US" sz="2800" b="1" dirty="0"/>
              <a:t>  =  Force</a:t>
            </a:r>
            <a:r>
              <a:rPr lang="en-US" sz="2800" b="1" baseline="-25000" dirty="0"/>
              <a:t>Downward</a:t>
            </a:r>
            <a:r>
              <a:rPr lang="en-US" sz="2800" b="1" dirty="0"/>
              <a:t>  *  Displacement</a:t>
            </a:r>
          </a:p>
          <a:p>
            <a:endParaRPr lang="en-US" sz="2800" dirty="0"/>
          </a:p>
          <a:p>
            <a:r>
              <a:rPr lang="en-US" sz="2800" dirty="0"/>
              <a:t>Since the downward force acts opposite the displacement (movement) this work is defined as </a:t>
            </a:r>
            <a:r>
              <a:rPr lang="en-US" sz="2800" u="sng" dirty="0"/>
              <a:t>negative</a:t>
            </a:r>
            <a:r>
              <a:rPr lang="en-US" sz="2800" dirty="0"/>
              <a:t>.</a:t>
            </a:r>
            <a:r>
              <a:rPr lang="en-US" sz="2800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30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BE0ACC-11DB-4C09-B2AC-4DCF25A8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85243-8AA5-41DD-9EDD-ED0BF4962846}"/>
              </a:ext>
            </a:extLst>
          </p:cNvPr>
          <p:cNvSpPr txBox="1"/>
          <p:nvPr/>
        </p:nvSpPr>
        <p:spPr>
          <a:xfrm>
            <a:off x="1487714" y="2044005"/>
            <a:ext cx="9216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</a:t>
            </a:r>
            <a:r>
              <a:rPr lang="en-US" sz="2800" baseline="-25000" dirty="0"/>
              <a:t>Upward</a:t>
            </a:r>
            <a:r>
              <a:rPr lang="en-US" sz="2800" dirty="0"/>
              <a:t>  =  Force</a:t>
            </a:r>
            <a:r>
              <a:rPr lang="en-US" sz="2800" baseline="-25000" dirty="0"/>
              <a:t>Upward</a:t>
            </a:r>
            <a:r>
              <a:rPr lang="en-US" sz="2800" dirty="0"/>
              <a:t>  *  Displacement</a:t>
            </a:r>
          </a:p>
          <a:p>
            <a:r>
              <a:rPr lang="en-US" sz="2800" dirty="0"/>
              <a:t>	          =  4.9 N  *  1.0 m </a:t>
            </a:r>
          </a:p>
          <a:p>
            <a:r>
              <a:rPr lang="en-US" sz="2800" dirty="0"/>
              <a:t>	          =  4.9 N*m 	(this is a Positive work)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CA4DCF-9B99-4DF1-BCAA-E8BF26516AF4}"/>
              </a:ext>
            </a:extLst>
          </p:cNvPr>
          <p:cNvSpPr txBox="1"/>
          <p:nvPr/>
        </p:nvSpPr>
        <p:spPr>
          <a:xfrm>
            <a:off x="1487714" y="3692356"/>
            <a:ext cx="9216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</a:t>
            </a:r>
            <a:r>
              <a:rPr lang="en-US" sz="2800" baseline="-25000" dirty="0"/>
              <a:t>Downward</a:t>
            </a:r>
            <a:r>
              <a:rPr lang="en-US" sz="2800" dirty="0"/>
              <a:t>  =  Force</a:t>
            </a:r>
            <a:r>
              <a:rPr lang="en-US" sz="2800" baseline="-25000" dirty="0"/>
              <a:t>Downward</a:t>
            </a:r>
            <a:r>
              <a:rPr lang="en-US" sz="2800" dirty="0"/>
              <a:t>  *  Displacement</a:t>
            </a:r>
          </a:p>
          <a:p>
            <a:r>
              <a:rPr lang="en-US" sz="2800" dirty="0"/>
              <a:t>	             =  4.9 N  *  1.0 m </a:t>
            </a:r>
          </a:p>
          <a:p>
            <a:r>
              <a:rPr lang="en-US" sz="2800" dirty="0"/>
              <a:t>	             =  4.9 N*m   (this is Negative work)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05B6B-FA8E-4E27-8F19-B9C48780D83D}"/>
              </a:ext>
            </a:extLst>
          </p:cNvPr>
          <p:cNvSpPr txBox="1"/>
          <p:nvPr/>
        </p:nvSpPr>
        <p:spPr>
          <a:xfrm>
            <a:off x="1487714" y="638629"/>
            <a:ext cx="8773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rat has a weight of 4.9 N, and we lift it 1.0 m.  We can calculate the positive and negative work being done on it…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6EBE4-C85C-43D2-8403-0B9008F75D8D}"/>
              </a:ext>
            </a:extLst>
          </p:cNvPr>
          <p:cNvSpPr txBox="1"/>
          <p:nvPr/>
        </p:nvSpPr>
        <p:spPr>
          <a:xfrm>
            <a:off x="1487713" y="5486400"/>
            <a:ext cx="8120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Net Work  =  4.9 N*m  +  (- 4.9 N*m)  =  0.0 N*m</a:t>
            </a:r>
          </a:p>
        </p:txBody>
      </p:sp>
    </p:spTree>
    <p:extLst>
      <p:ext uri="{BB962C8B-B14F-4D97-AF65-F5344CB8AC3E}">
        <p14:creationId xmlns:p14="http://schemas.microsoft.com/office/powerpoint/2010/main" val="22800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6B3276-DFCC-47B3-B24E-0193B56C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BA6A75-719E-4ABA-847B-E38D4F4EF02C}"/>
              </a:ext>
            </a:extLst>
          </p:cNvPr>
          <p:cNvSpPr txBox="1"/>
          <p:nvPr/>
        </p:nvSpPr>
        <p:spPr>
          <a:xfrm>
            <a:off x="1088571" y="1175657"/>
            <a:ext cx="10265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may be counterintuitive.  We moved the rat, but there was no “net” work done on it…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5C6B5-AF4D-4935-BD16-1660AF1B2AC0}"/>
              </a:ext>
            </a:extLst>
          </p:cNvPr>
          <p:cNvSpPr txBox="1"/>
          <p:nvPr/>
        </p:nvSpPr>
        <p:spPr>
          <a:xfrm>
            <a:off x="1081315" y="2474685"/>
            <a:ext cx="10265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However, if we look at the situation from the perspective of the magic hand, it did do some work and that was the force it applied over the distance the rat was moved.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11A5A-C49C-468E-A663-392FBC642049}"/>
              </a:ext>
            </a:extLst>
          </p:cNvPr>
          <p:cNvSpPr txBox="1"/>
          <p:nvPr/>
        </p:nvSpPr>
        <p:spPr>
          <a:xfrm>
            <a:off x="2449285" y="4204601"/>
            <a:ext cx="8044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</a:t>
            </a:r>
            <a:r>
              <a:rPr lang="en-US" sz="2800" baseline="-25000" dirty="0"/>
              <a:t>Hand</a:t>
            </a:r>
            <a:r>
              <a:rPr lang="en-US" sz="2800" dirty="0"/>
              <a:t>  =  Force</a:t>
            </a:r>
            <a:r>
              <a:rPr lang="en-US" sz="2800" baseline="-25000" dirty="0"/>
              <a:t>Hand</a:t>
            </a:r>
            <a:r>
              <a:rPr lang="en-US" sz="2800" dirty="0"/>
              <a:t>  *  Displacement</a:t>
            </a:r>
          </a:p>
          <a:p>
            <a:r>
              <a:rPr lang="en-US" sz="2800" dirty="0"/>
              <a:t>	          =  4.9 N  *  1.0 m </a:t>
            </a:r>
          </a:p>
          <a:p>
            <a:r>
              <a:rPr lang="en-US" sz="2800" dirty="0"/>
              <a:t>	          =  4.9 N*m 	(this is a Positive work)</a:t>
            </a:r>
          </a:p>
        </p:txBody>
      </p:sp>
    </p:spTree>
    <p:extLst>
      <p:ext uri="{BB962C8B-B14F-4D97-AF65-F5344CB8AC3E}">
        <p14:creationId xmlns:p14="http://schemas.microsoft.com/office/powerpoint/2010/main" val="112523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E8B067-9AA7-47B6-91F7-55A57200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4CC278-928F-4D25-AB63-6EBD8945BA47}"/>
              </a:ext>
            </a:extLst>
          </p:cNvPr>
          <p:cNvSpPr txBox="1"/>
          <p:nvPr/>
        </p:nvSpPr>
        <p:spPr>
          <a:xfrm>
            <a:off x="1451429" y="1291771"/>
            <a:ext cx="9173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Notice that the magic hand applied 4.9 N*m of work and the change in Potential Energy was 4.9 N*m.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0BA5ED-710D-4802-A0BB-F7D1AF322C91}"/>
              </a:ext>
            </a:extLst>
          </p:cNvPr>
          <p:cNvSpPr txBox="1"/>
          <p:nvPr/>
        </p:nvSpPr>
        <p:spPr>
          <a:xfrm>
            <a:off x="1451429" y="2951946"/>
            <a:ext cx="9173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So, the work done (by the magic hand) is equal to the change in energy…</a:t>
            </a:r>
          </a:p>
        </p:txBody>
      </p:sp>
    </p:spTree>
    <p:extLst>
      <p:ext uri="{BB962C8B-B14F-4D97-AF65-F5344CB8AC3E}">
        <p14:creationId xmlns:p14="http://schemas.microsoft.com/office/powerpoint/2010/main" val="1332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F6F0E-2E4C-4626-B289-87F3FF715906}"/>
              </a:ext>
            </a:extLst>
          </p:cNvPr>
          <p:cNvSpPr txBox="1"/>
          <p:nvPr/>
        </p:nvSpPr>
        <p:spPr>
          <a:xfrm>
            <a:off x="2535382" y="374073"/>
            <a:ext cx="673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4CEBE-01E4-48BB-BD41-DF7C5647795A}"/>
              </a:ext>
            </a:extLst>
          </p:cNvPr>
          <p:cNvSpPr txBox="1"/>
          <p:nvPr/>
        </p:nvSpPr>
        <p:spPr>
          <a:xfrm>
            <a:off x="987136" y="1233050"/>
            <a:ext cx="10217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 is a force that is applied over a distance.  The governing equation is:</a:t>
            </a:r>
          </a:p>
          <a:p>
            <a:endParaRPr lang="en-US" sz="2800" dirty="0"/>
          </a:p>
          <a:p>
            <a:r>
              <a:rPr lang="en-US" sz="2800" dirty="0"/>
              <a:t>		     </a:t>
            </a:r>
            <a:r>
              <a:rPr lang="en-US" sz="2800" b="1" dirty="0"/>
              <a:t>Work  =  Force  *  Displacement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F89DB-4226-4374-9A48-BB062952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3898B-5E74-42A3-B47B-684FDDDE7CA3}"/>
              </a:ext>
            </a:extLst>
          </p:cNvPr>
          <p:cNvSpPr txBox="1"/>
          <p:nvPr/>
        </p:nvSpPr>
        <p:spPr>
          <a:xfrm>
            <a:off x="987136" y="3448839"/>
            <a:ext cx="102177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 can be positive or negative: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force pushing/pulling in the same direction as the displacement results in </a:t>
            </a:r>
            <a:r>
              <a:rPr lang="en-US" sz="2800" u="sng" dirty="0"/>
              <a:t>positive</a:t>
            </a:r>
            <a:r>
              <a:rPr lang="en-US" sz="2800" dirty="0"/>
              <a:t>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force pushing/pulling opposite the displacement results in </a:t>
            </a:r>
            <a:r>
              <a:rPr lang="en-US" sz="2800" u="sng" dirty="0"/>
              <a:t>negative</a:t>
            </a:r>
            <a:r>
              <a:rPr lang="en-US" sz="2800" dirty="0"/>
              <a:t>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B4A734-2AEC-499B-902D-0B410DCF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6862FE-6D9A-4499-B958-9C2484168255}"/>
              </a:ext>
            </a:extLst>
          </p:cNvPr>
          <p:cNvSpPr txBox="1"/>
          <p:nvPr/>
        </p:nvSpPr>
        <p:spPr>
          <a:xfrm>
            <a:off x="1537854" y="1066800"/>
            <a:ext cx="91162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last thought…</a:t>
            </a:r>
          </a:p>
          <a:p>
            <a:endParaRPr lang="en-US" sz="2800" dirty="0"/>
          </a:p>
          <a:p>
            <a:r>
              <a:rPr lang="en-US" sz="2800" dirty="0"/>
              <a:t>If we apply a force that is greater than the weight of the rat, the rat will </a:t>
            </a:r>
            <a:r>
              <a:rPr lang="en-US" sz="2800" u="sng" dirty="0"/>
              <a:t>accelerate</a:t>
            </a:r>
            <a:r>
              <a:rPr lang="en-US" sz="2800" dirty="0"/>
              <a:t> upward.  Since the forces acting on the rat are not constant in this case, there will be a “net” work done on it.  The upward force is greater than the downward force, thus the positive work is greater than the negative work…</a:t>
            </a:r>
          </a:p>
          <a:p>
            <a:endParaRPr lang="en-US" sz="2800" dirty="0"/>
          </a:p>
          <a:p>
            <a:r>
              <a:rPr lang="en-US" sz="2800" dirty="0"/>
              <a:t>Ergo, Positive net work.</a:t>
            </a:r>
          </a:p>
        </p:txBody>
      </p:sp>
    </p:spTree>
    <p:extLst>
      <p:ext uri="{BB962C8B-B14F-4D97-AF65-F5344CB8AC3E}">
        <p14:creationId xmlns:p14="http://schemas.microsoft.com/office/powerpoint/2010/main" val="16327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B302A-DBC9-426A-9453-72B5AC98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E3B99-1707-476D-B08D-7D49773D61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48" y="908090"/>
            <a:ext cx="6722423" cy="5041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2928C-C4CA-432D-8893-CA4AFD6DFAA4}"/>
              </a:ext>
            </a:extLst>
          </p:cNvPr>
          <p:cNvSpPr txBox="1"/>
          <p:nvPr/>
        </p:nvSpPr>
        <p:spPr>
          <a:xfrm>
            <a:off x="6937829" y="2656115"/>
            <a:ext cx="4615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569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A568CB-B1B5-4062-A0C0-9D9ED753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89148D-4A80-41A1-8D3B-0C968C6838A2}"/>
              </a:ext>
            </a:extLst>
          </p:cNvPr>
          <p:cNvSpPr txBox="1"/>
          <p:nvPr/>
        </p:nvSpPr>
        <p:spPr>
          <a:xfrm>
            <a:off x="2535382" y="374073"/>
            <a:ext cx="673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Negative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84C1C-B1AB-4D9C-B4F2-A51AA5F66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37490">
            <a:off x="6781896" y="1767726"/>
            <a:ext cx="3775082" cy="228822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7B8A59-62B8-4F10-A82C-BA61266C7E5B}"/>
              </a:ext>
            </a:extLst>
          </p:cNvPr>
          <p:cNvCxnSpPr/>
          <p:nvPr/>
        </p:nvCxnSpPr>
        <p:spPr>
          <a:xfrm flipV="1">
            <a:off x="4031684" y="2715495"/>
            <a:ext cx="7703128" cy="338050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C03780-C429-44C1-B9F4-7181DCE94CD6}"/>
              </a:ext>
            </a:extLst>
          </p:cNvPr>
          <p:cNvCxnSpPr>
            <a:cxnSpLocks/>
          </p:cNvCxnSpPr>
          <p:nvPr/>
        </p:nvCxnSpPr>
        <p:spPr>
          <a:xfrm>
            <a:off x="8991612" y="4100945"/>
            <a:ext cx="290945" cy="6320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B76652-A562-488E-BFA4-CCB06045C0A0}"/>
              </a:ext>
            </a:extLst>
          </p:cNvPr>
          <p:cNvCxnSpPr>
            <a:cxnSpLocks/>
          </p:cNvCxnSpPr>
          <p:nvPr/>
        </p:nvCxnSpPr>
        <p:spPr>
          <a:xfrm>
            <a:off x="11138536" y="3112984"/>
            <a:ext cx="290945" cy="6320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63D0C17-73B0-4B1E-827B-3F7E8675888B}"/>
              </a:ext>
            </a:extLst>
          </p:cNvPr>
          <p:cNvGrpSpPr>
            <a:grpSpLocks/>
          </p:cNvGrpSpPr>
          <p:nvPr/>
        </p:nvGrpSpPr>
        <p:grpSpPr bwMode="auto">
          <a:xfrm rot="19637534">
            <a:off x="5367732" y="3307022"/>
            <a:ext cx="1801494" cy="1645842"/>
            <a:chOff x="3099" y="4625"/>
            <a:chExt cx="1592" cy="1694"/>
          </a:xfrm>
        </p:grpSpPr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A822B350-198D-4A32-A955-3FF2248E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4625"/>
              <a:ext cx="287" cy="309"/>
            </a:xfrm>
            <a:custGeom>
              <a:avLst/>
              <a:gdLst>
                <a:gd name="T0" fmla="*/ 456 w 574"/>
                <a:gd name="T1" fmla="*/ 427 h 619"/>
                <a:gd name="T2" fmla="*/ 509 w 574"/>
                <a:gd name="T3" fmla="*/ 331 h 619"/>
                <a:gd name="T4" fmla="*/ 534 w 574"/>
                <a:gd name="T5" fmla="*/ 240 h 619"/>
                <a:gd name="T6" fmla="*/ 525 w 574"/>
                <a:gd name="T7" fmla="*/ 136 h 619"/>
                <a:gd name="T8" fmla="*/ 460 w 574"/>
                <a:gd name="T9" fmla="*/ 40 h 619"/>
                <a:gd name="T10" fmla="*/ 383 w 574"/>
                <a:gd name="T11" fmla="*/ 0 h 619"/>
                <a:gd name="T12" fmla="*/ 265 w 574"/>
                <a:gd name="T13" fmla="*/ 17 h 619"/>
                <a:gd name="T14" fmla="*/ 125 w 574"/>
                <a:gd name="T15" fmla="*/ 96 h 619"/>
                <a:gd name="T16" fmla="*/ 48 w 574"/>
                <a:gd name="T17" fmla="*/ 192 h 619"/>
                <a:gd name="T18" fmla="*/ 0 w 574"/>
                <a:gd name="T19" fmla="*/ 374 h 619"/>
                <a:gd name="T20" fmla="*/ 8 w 574"/>
                <a:gd name="T21" fmla="*/ 493 h 619"/>
                <a:gd name="T22" fmla="*/ 56 w 574"/>
                <a:gd name="T23" fmla="*/ 588 h 619"/>
                <a:gd name="T24" fmla="*/ 125 w 574"/>
                <a:gd name="T25" fmla="*/ 610 h 619"/>
                <a:gd name="T26" fmla="*/ 217 w 574"/>
                <a:gd name="T27" fmla="*/ 610 h 619"/>
                <a:gd name="T28" fmla="*/ 318 w 574"/>
                <a:gd name="T29" fmla="*/ 562 h 619"/>
                <a:gd name="T30" fmla="*/ 360 w 574"/>
                <a:gd name="T31" fmla="*/ 540 h 619"/>
                <a:gd name="T32" fmla="*/ 391 w 574"/>
                <a:gd name="T33" fmla="*/ 502 h 619"/>
                <a:gd name="T34" fmla="*/ 534 w 574"/>
                <a:gd name="T35" fmla="*/ 619 h 619"/>
                <a:gd name="T36" fmla="*/ 574 w 574"/>
                <a:gd name="T37" fmla="*/ 610 h 619"/>
                <a:gd name="T38" fmla="*/ 557 w 574"/>
                <a:gd name="T39" fmla="*/ 571 h 619"/>
                <a:gd name="T40" fmla="*/ 456 w 574"/>
                <a:gd name="T41" fmla="*/ 427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4" h="619">
                  <a:moveTo>
                    <a:pt x="456" y="427"/>
                  </a:moveTo>
                  <a:lnTo>
                    <a:pt x="509" y="331"/>
                  </a:lnTo>
                  <a:lnTo>
                    <a:pt x="534" y="240"/>
                  </a:lnTo>
                  <a:lnTo>
                    <a:pt x="525" y="136"/>
                  </a:lnTo>
                  <a:lnTo>
                    <a:pt x="460" y="40"/>
                  </a:lnTo>
                  <a:lnTo>
                    <a:pt x="383" y="0"/>
                  </a:lnTo>
                  <a:lnTo>
                    <a:pt x="265" y="17"/>
                  </a:lnTo>
                  <a:lnTo>
                    <a:pt x="125" y="96"/>
                  </a:lnTo>
                  <a:lnTo>
                    <a:pt x="48" y="192"/>
                  </a:lnTo>
                  <a:lnTo>
                    <a:pt x="0" y="374"/>
                  </a:lnTo>
                  <a:lnTo>
                    <a:pt x="8" y="493"/>
                  </a:lnTo>
                  <a:lnTo>
                    <a:pt x="56" y="588"/>
                  </a:lnTo>
                  <a:lnTo>
                    <a:pt x="125" y="610"/>
                  </a:lnTo>
                  <a:lnTo>
                    <a:pt x="217" y="610"/>
                  </a:lnTo>
                  <a:lnTo>
                    <a:pt x="318" y="562"/>
                  </a:lnTo>
                  <a:lnTo>
                    <a:pt x="360" y="540"/>
                  </a:lnTo>
                  <a:lnTo>
                    <a:pt x="391" y="502"/>
                  </a:lnTo>
                  <a:lnTo>
                    <a:pt x="534" y="619"/>
                  </a:lnTo>
                  <a:lnTo>
                    <a:pt x="574" y="610"/>
                  </a:lnTo>
                  <a:lnTo>
                    <a:pt x="557" y="571"/>
                  </a:lnTo>
                  <a:lnTo>
                    <a:pt x="456" y="4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1134495B-F90B-47E2-ABD5-C8F214941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4909"/>
              <a:ext cx="437" cy="655"/>
            </a:xfrm>
            <a:custGeom>
              <a:avLst/>
              <a:gdLst>
                <a:gd name="T0" fmla="*/ 452 w 875"/>
                <a:gd name="T1" fmla="*/ 387 h 1310"/>
                <a:gd name="T2" fmla="*/ 470 w 875"/>
                <a:gd name="T3" fmla="*/ 239 h 1310"/>
                <a:gd name="T4" fmla="*/ 492 w 875"/>
                <a:gd name="T5" fmla="*/ 57 h 1310"/>
                <a:gd name="T6" fmla="*/ 575 w 875"/>
                <a:gd name="T7" fmla="*/ 0 h 1310"/>
                <a:gd name="T8" fmla="*/ 661 w 875"/>
                <a:gd name="T9" fmla="*/ 0 h 1310"/>
                <a:gd name="T10" fmla="*/ 762 w 875"/>
                <a:gd name="T11" fmla="*/ 78 h 1310"/>
                <a:gd name="T12" fmla="*/ 835 w 875"/>
                <a:gd name="T13" fmla="*/ 261 h 1310"/>
                <a:gd name="T14" fmla="*/ 875 w 875"/>
                <a:gd name="T15" fmla="*/ 509 h 1310"/>
                <a:gd name="T16" fmla="*/ 835 w 875"/>
                <a:gd name="T17" fmla="*/ 787 h 1310"/>
                <a:gd name="T18" fmla="*/ 762 w 875"/>
                <a:gd name="T19" fmla="*/ 954 h 1310"/>
                <a:gd name="T20" fmla="*/ 622 w 875"/>
                <a:gd name="T21" fmla="*/ 1145 h 1310"/>
                <a:gd name="T22" fmla="*/ 470 w 875"/>
                <a:gd name="T23" fmla="*/ 1262 h 1310"/>
                <a:gd name="T24" fmla="*/ 287 w 875"/>
                <a:gd name="T25" fmla="*/ 1310 h 1310"/>
                <a:gd name="T26" fmla="*/ 135 w 875"/>
                <a:gd name="T27" fmla="*/ 1270 h 1310"/>
                <a:gd name="T28" fmla="*/ 39 w 875"/>
                <a:gd name="T29" fmla="*/ 1197 h 1310"/>
                <a:gd name="T30" fmla="*/ 0 w 875"/>
                <a:gd name="T31" fmla="*/ 1080 h 1310"/>
                <a:gd name="T32" fmla="*/ 21 w 875"/>
                <a:gd name="T33" fmla="*/ 975 h 1310"/>
                <a:gd name="T34" fmla="*/ 69 w 875"/>
                <a:gd name="T35" fmla="*/ 879 h 1310"/>
                <a:gd name="T36" fmla="*/ 144 w 875"/>
                <a:gd name="T37" fmla="*/ 835 h 1310"/>
                <a:gd name="T38" fmla="*/ 253 w 875"/>
                <a:gd name="T39" fmla="*/ 810 h 1310"/>
                <a:gd name="T40" fmla="*/ 347 w 875"/>
                <a:gd name="T41" fmla="*/ 741 h 1310"/>
                <a:gd name="T42" fmla="*/ 422 w 875"/>
                <a:gd name="T43" fmla="*/ 596 h 1310"/>
                <a:gd name="T44" fmla="*/ 452 w 875"/>
                <a:gd name="T45" fmla="*/ 387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1310">
                  <a:moveTo>
                    <a:pt x="452" y="387"/>
                  </a:moveTo>
                  <a:lnTo>
                    <a:pt x="470" y="239"/>
                  </a:lnTo>
                  <a:lnTo>
                    <a:pt x="492" y="57"/>
                  </a:lnTo>
                  <a:lnTo>
                    <a:pt x="575" y="0"/>
                  </a:lnTo>
                  <a:lnTo>
                    <a:pt x="661" y="0"/>
                  </a:lnTo>
                  <a:lnTo>
                    <a:pt x="762" y="78"/>
                  </a:lnTo>
                  <a:lnTo>
                    <a:pt x="835" y="261"/>
                  </a:lnTo>
                  <a:lnTo>
                    <a:pt x="875" y="509"/>
                  </a:lnTo>
                  <a:lnTo>
                    <a:pt x="835" y="787"/>
                  </a:lnTo>
                  <a:lnTo>
                    <a:pt x="762" y="954"/>
                  </a:lnTo>
                  <a:lnTo>
                    <a:pt x="622" y="1145"/>
                  </a:lnTo>
                  <a:lnTo>
                    <a:pt x="470" y="1262"/>
                  </a:lnTo>
                  <a:lnTo>
                    <a:pt x="287" y="1310"/>
                  </a:lnTo>
                  <a:lnTo>
                    <a:pt x="135" y="1270"/>
                  </a:lnTo>
                  <a:lnTo>
                    <a:pt x="39" y="1197"/>
                  </a:lnTo>
                  <a:lnTo>
                    <a:pt x="0" y="1080"/>
                  </a:lnTo>
                  <a:lnTo>
                    <a:pt x="21" y="975"/>
                  </a:lnTo>
                  <a:lnTo>
                    <a:pt x="69" y="879"/>
                  </a:lnTo>
                  <a:lnTo>
                    <a:pt x="144" y="835"/>
                  </a:lnTo>
                  <a:lnTo>
                    <a:pt x="253" y="810"/>
                  </a:lnTo>
                  <a:lnTo>
                    <a:pt x="347" y="741"/>
                  </a:lnTo>
                  <a:lnTo>
                    <a:pt x="422" y="596"/>
                  </a:lnTo>
                  <a:lnTo>
                    <a:pt x="452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7BBF462F-1165-43D8-86E9-661D68A16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5418"/>
              <a:ext cx="562" cy="901"/>
            </a:xfrm>
            <a:custGeom>
              <a:avLst/>
              <a:gdLst>
                <a:gd name="T0" fmla="*/ 365 w 1124"/>
                <a:gd name="T1" fmla="*/ 58 h 1802"/>
                <a:gd name="T2" fmla="*/ 413 w 1124"/>
                <a:gd name="T3" fmla="*/ 0 h 1802"/>
                <a:gd name="T4" fmla="*/ 509 w 1124"/>
                <a:gd name="T5" fmla="*/ 0 h 1802"/>
                <a:gd name="T6" fmla="*/ 557 w 1124"/>
                <a:gd name="T7" fmla="*/ 79 h 1802"/>
                <a:gd name="T8" fmla="*/ 645 w 1124"/>
                <a:gd name="T9" fmla="*/ 270 h 1802"/>
                <a:gd name="T10" fmla="*/ 767 w 1124"/>
                <a:gd name="T11" fmla="*/ 479 h 1802"/>
                <a:gd name="T12" fmla="*/ 957 w 1124"/>
                <a:gd name="T13" fmla="*/ 644 h 1802"/>
                <a:gd name="T14" fmla="*/ 1106 w 1124"/>
                <a:gd name="T15" fmla="*/ 767 h 1802"/>
                <a:gd name="T16" fmla="*/ 1124 w 1124"/>
                <a:gd name="T17" fmla="*/ 824 h 1802"/>
                <a:gd name="T18" fmla="*/ 1124 w 1124"/>
                <a:gd name="T19" fmla="*/ 885 h 1802"/>
                <a:gd name="T20" fmla="*/ 915 w 1124"/>
                <a:gd name="T21" fmla="*/ 1063 h 1802"/>
                <a:gd name="T22" fmla="*/ 679 w 1124"/>
                <a:gd name="T23" fmla="*/ 1245 h 1802"/>
                <a:gd name="T24" fmla="*/ 501 w 1124"/>
                <a:gd name="T25" fmla="*/ 1324 h 1802"/>
                <a:gd name="T26" fmla="*/ 309 w 1124"/>
                <a:gd name="T27" fmla="*/ 1341 h 1802"/>
                <a:gd name="T28" fmla="*/ 213 w 1124"/>
                <a:gd name="T29" fmla="*/ 1349 h 1802"/>
                <a:gd name="T30" fmla="*/ 166 w 1124"/>
                <a:gd name="T31" fmla="*/ 1446 h 1802"/>
                <a:gd name="T32" fmla="*/ 126 w 1124"/>
                <a:gd name="T33" fmla="*/ 1554 h 1802"/>
                <a:gd name="T34" fmla="*/ 152 w 1124"/>
                <a:gd name="T35" fmla="*/ 1676 h 1802"/>
                <a:gd name="T36" fmla="*/ 213 w 1124"/>
                <a:gd name="T37" fmla="*/ 1698 h 1802"/>
                <a:gd name="T38" fmla="*/ 213 w 1124"/>
                <a:gd name="T39" fmla="*/ 1745 h 1802"/>
                <a:gd name="T40" fmla="*/ 70 w 1124"/>
                <a:gd name="T41" fmla="*/ 1802 h 1802"/>
                <a:gd name="T42" fmla="*/ 22 w 1124"/>
                <a:gd name="T43" fmla="*/ 1732 h 1802"/>
                <a:gd name="T44" fmla="*/ 0 w 1124"/>
                <a:gd name="T45" fmla="*/ 1611 h 1802"/>
                <a:gd name="T46" fmla="*/ 47 w 1124"/>
                <a:gd name="T47" fmla="*/ 1467 h 1802"/>
                <a:gd name="T48" fmla="*/ 118 w 1124"/>
                <a:gd name="T49" fmla="*/ 1341 h 1802"/>
                <a:gd name="T50" fmla="*/ 213 w 1124"/>
                <a:gd name="T51" fmla="*/ 1228 h 1802"/>
                <a:gd name="T52" fmla="*/ 309 w 1124"/>
                <a:gd name="T53" fmla="*/ 1197 h 1802"/>
                <a:gd name="T54" fmla="*/ 405 w 1124"/>
                <a:gd name="T55" fmla="*/ 1245 h 1802"/>
                <a:gd name="T56" fmla="*/ 574 w 1124"/>
                <a:gd name="T57" fmla="*/ 1171 h 1802"/>
                <a:gd name="T58" fmla="*/ 719 w 1124"/>
                <a:gd name="T59" fmla="*/ 1054 h 1802"/>
                <a:gd name="T60" fmla="*/ 884 w 1124"/>
                <a:gd name="T61" fmla="*/ 910 h 1802"/>
                <a:gd name="T62" fmla="*/ 940 w 1124"/>
                <a:gd name="T63" fmla="*/ 845 h 1802"/>
                <a:gd name="T64" fmla="*/ 932 w 1124"/>
                <a:gd name="T65" fmla="*/ 788 h 1802"/>
                <a:gd name="T66" fmla="*/ 740 w 1124"/>
                <a:gd name="T67" fmla="*/ 680 h 1802"/>
                <a:gd name="T68" fmla="*/ 574 w 1124"/>
                <a:gd name="T69" fmla="*/ 535 h 1802"/>
                <a:gd name="T70" fmla="*/ 384 w 1124"/>
                <a:gd name="T71" fmla="*/ 345 h 1802"/>
                <a:gd name="T72" fmla="*/ 317 w 1124"/>
                <a:gd name="T73" fmla="*/ 175 h 1802"/>
                <a:gd name="T74" fmla="*/ 365 w 1124"/>
                <a:gd name="T75" fmla="*/ 58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4" h="1802">
                  <a:moveTo>
                    <a:pt x="365" y="58"/>
                  </a:moveTo>
                  <a:lnTo>
                    <a:pt x="413" y="0"/>
                  </a:lnTo>
                  <a:lnTo>
                    <a:pt x="509" y="0"/>
                  </a:lnTo>
                  <a:lnTo>
                    <a:pt x="557" y="79"/>
                  </a:lnTo>
                  <a:lnTo>
                    <a:pt x="645" y="270"/>
                  </a:lnTo>
                  <a:lnTo>
                    <a:pt x="767" y="479"/>
                  </a:lnTo>
                  <a:lnTo>
                    <a:pt x="957" y="644"/>
                  </a:lnTo>
                  <a:lnTo>
                    <a:pt x="1106" y="767"/>
                  </a:lnTo>
                  <a:lnTo>
                    <a:pt x="1124" y="824"/>
                  </a:lnTo>
                  <a:lnTo>
                    <a:pt x="1124" y="885"/>
                  </a:lnTo>
                  <a:lnTo>
                    <a:pt x="915" y="1063"/>
                  </a:lnTo>
                  <a:lnTo>
                    <a:pt x="679" y="1245"/>
                  </a:lnTo>
                  <a:lnTo>
                    <a:pt x="501" y="1324"/>
                  </a:lnTo>
                  <a:lnTo>
                    <a:pt x="309" y="1341"/>
                  </a:lnTo>
                  <a:lnTo>
                    <a:pt x="213" y="1349"/>
                  </a:lnTo>
                  <a:lnTo>
                    <a:pt x="166" y="1446"/>
                  </a:lnTo>
                  <a:lnTo>
                    <a:pt x="126" y="1554"/>
                  </a:lnTo>
                  <a:lnTo>
                    <a:pt x="152" y="1676"/>
                  </a:lnTo>
                  <a:lnTo>
                    <a:pt x="213" y="1698"/>
                  </a:lnTo>
                  <a:lnTo>
                    <a:pt x="213" y="1745"/>
                  </a:lnTo>
                  <a:lnTo>
                    <a:pt x="70" y="1802"/>
                  </a:lnTo>
                  <a:lnTo>
                    <a:pt x="22" y="1732"/>
                  </a:lnTo>
                  <a:lnTo>
                    <a:pt x="0" y="1611"/>
                  </a:lnTo>
                  <a:lnTo>
                    <a:pt x="47" y="1467"/>
                  </a:lnTo>
                  <a:lnTo>
                    <a:pt x="118" y="1341"/>
                  </a:lnTo>
                  <a:lnTo>
                    <a:pt x="213" y="1228"/>
                  </a:lnTo>
                  <a:lnTo>
                    <a:pt x="309" y="1197"/>
                  </a:lnTo>
                  <a:lnTo>
                    <a:pt x="405" y="1245"/>
                  </a:lnTo>
                  <a:lnTo>
                    <a:pt x="574" y="1171"/>
                  </a:lnTo>
                  <a:lnTo>
                    <a:pt x="719" y="1054"/>
                  </a:lnTo>
                  <a:lnTo>
                    <a:pt x="884" y="910"/>
                  </a:lnTo>
                  <a:lnTo>
                    <a:pt x="940" y="845"/>
                  </a:lnTo>
                  <a:lnTo>
                    <a:pt x="932" y="788"/>
                  </a:lnTo>
                  <a:lnTo>
                    <a:pt x="740" y="680"/>
                  </a:lnTo>
                  <a:lnTo>
                    <a:pt x="574" y="535"/>
                  </a:lnTo>
                  <a:lnTo>
                    <a:pt x="384" y="345"/>
                  </a:lnTo>
                  <a:lnTo>
                    <a:pt x="317" y="175"/>
                  </a:lnTo>
                  <a:lnTo>
                    <a:pt x="3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FCA8026-5242-4285-AA31-2C9215239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5420"/>
              <a:ext cx="740" cy="830"/>
            </a:xfrm>
            <a:custGeom>
              <a:avLst/>
              <a:gdLst>
                <a:gd name="T0" fmla="*/ 1010 w 1480"/>
                <a:gd name="T1" fmla="*/ 413 h 1659"/>
                <a:gd name="T2" fmla="*/ 1180 w 1480"/>
                <a:gd name="T3" fmla="*/ 126 h 1659"/>
                <a:gd name="T4" fmla="*/ 1320 w 1480"/>
                <a:gd name="T5" fmla="*/ 0 h 1659"/>
                <a:gd name="T6" fmla="*/ 1441 w 1480"/>
                <a:gd name="T7" fmla="*/ 21 h 1659"/>
                <a:gd name="T8" fmla="*/ 1480 w 1480"/>
                <a:gd name="T9" fmla="*/ 151 h 1659"/>
                <a:gd name="T10" fmla="*/ 1297 w 1480"/>
                <a:gd name="T11" fmla="*/ 440 h 1659"/>
                <a:gd name="T12" fmla="*/ 1084 w 1480"/>
                <a:gd name="T13" fmla="*/ 726 h 1659"/>
                <a:gd name="T14" fmla="*/ 858 w 1480"/>
                <a:gd name="T15" fmla="*/ 979 h 1659"/>
                <a:gd name="T16" fmla="*/ 644 w 1480"/>
                <a:gd name="T17" fmla="*/ 1132 h 1659"/>
                <a:gd name="T18" fmla="*/ 501 w 1480"/>
                <a:gd name="T19" fmla="*/ 1245 h 1659"/>
                <a:gd name="T20" fmla="*/ 366 w 1480"/>
                <a:gd name="T21" fmla="*/ 1245 h 1659"/>
                <a:gd name="T22" fmla="*/ 309 w 1480"/>
                <a:gd name="T23" fmla="*/ 1227 h 1659"/>
                <a:gd name="T24" fmla="*/ 309 w 1480"/>
                <a:gd name="T25" fmla="*/ 1362 h 1659"/>
                <a:gd name="T26" fmla="*/ 192 w 1480"/>
                <a:gd name="T27" fmla="*/ 1515 h 1659"/>
                <a:gd name="T28" fmla="*/ 96 w 1480"/>
                <a:gd name="T29" fmla="*/ 1563 h 1659"/>
                <a:gd name="T30" fmla="*/ 104 w 1480"/>
                <a:gd name="T31" fmla="*/ 1649 h 1659"/>
                <a:gd name="T32" fmla="*/ 9 w 1480"/>
                <a:gd name="T33" fmla="*/ 1659 h 1659"/>
                <a:gd name="T34" fmla="*/ 0 w 1480"/>
                <a:gd name="T35" fmla="*/ 1532 h 1659"/>
                <a:gd name="T36" fmla="*/ 79 w 1480"/>
                <a:gd name="T37" fmla="*/ 1436 h 1659"/>
                <a:gd name="T38" fmla="*/ 192 w 1480"/>
                <a:gd name="T39" fmla="*/ 1350 h 1659"/>
                <a:gd name="T40" fmla="*/ 240 w 1480"/>
                <a:gd name="T41" fmla="*/ 1254 h 1659"/>
                <a:gd name="T42" fmla="*/ 248 w 1480"/>
                <a:gd name="T43" fmla="*/ 1132 h 1659"/>
                <a:gd name="T44" fmla="*/ 240 w 1480"/>
                <a:gd name="T45" fmla="*/ 1101 h 1659"/>
                <a:gd name="T46" fmla="*/ 296 w 1480"/>
                <a:gd name="T47" fmla="*/ 1061 h 1659"/>
                <a:gd name="T48" fmla="*/ 344 w 1480"/>
                <a:gd name="T49" fmla="*/ 1061 h 1659"/>
                <a:gd name="T50" fmla="*/ 383 w 1480"/>
                <a:gd name="T51" fmla="*/ 1132 h 1659"/>
                <a:gd name="T52" fmla="*/ 453 w 1480"/>
                <a:gd name="T53" fmla="*/ 1157 h 1659"/>
                <a:gd name="T54" fmla="*/ 527 w 1480"/>
                <a:gd name="T55" fmla="*/ 1132 h 1659"/>
                <a:gd name="T56" fmla="*/ 623 w 1480"/>
                <a:gd name="T57" fmla="*/ 1036 h 1659"/>
                <a:gd name="T58" fmla="*/ 771 w 1480"/>
                <a:gd name="T59" fmla="*/ 883 h 1659"/>
                <a:gd name="T60" fmla="*/ 893 w 1480"/>
                <a:gd name="T61" fmla="*/ 701 h 1659"/>
                <a:gd name="T62" fmla="*/ 962 w 1480"/>
                <a:gd name="T63" fmla="*/ 548 h 1659"/>
                <a:gd name="T64" fmla="*/ 1010 w 1480"/>
                <a:gd name="T65" fmla="*/ 413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0" h="1659">
                  <a:moveTo>
                    <a:pt x="1010" y="413"/>
                  </a:moveTo>
                  <a:lnTo>
                    <a:pt x="1180" y="126"/>
                  </a:lnTo>
                  <a:lnTo>
                    <a:pt x="1320" y="0"/>
                  </a:lnTo>
                  <a:lnTo>
                    <a:pt x="1441" y="21"/>
                  </a:lnTo>
                  <a:lnTo>
                    <a:pt x="1480" y="151"/>
                  </a:lnTo>
                  <a:lnTo>
                    <a:pt x="1297" y="440"/>
                  </a:lnTo>
                  <a:lnTo>
                    <a:pt x="1084" y="726"/>
                  </a:lnTo>
                  <a:lnTo>
                    <a:pt x="858" y="979"/>
                  </a:lnTo>
                  <a:lnTo>
                    <a:pt x="644" y="1132"/>
                  </a:lnTo>
                  <a:lnTo>
                    <a:pt x="501" y="1245"/>
                  </a:lnTo>
                  <a:lnTo>
                    <a:pt x="366" y="1245"/>
                  </a:lnTo>
                  <a:lnTo>
                    <a:pt x="309" y="1227"/>
                  </a:lnTo>
                  <a:lnTo>
                    <a:pt x="309" y="1362"/>
                  </a:lnTo>
                  <a:lnTo>
                    <a:pt x="192" y="1515"/>
                  </a:lnTo>
                  <a:lnTo>
                    <a:pt x="96" y="1563"/>
                  </a:lnTo>
                  <a:lnTo>
                    <a:pt x="104" y="1649"/>
                  </a:lnTo>
                  <a:lnTo>
                    <a:pt x="9" y="1659"/>
                  </a:lnTo>
                  <a:lnTo>
                    <a:pt x="0" y="1532"/>
                  </a:lnTo>
                  <a:lnTo>
                    <a:pt x="79" y="1436"/>
                  </a:lnTo>
                  <a:lnTo>
                    <a:pt x="192" y="1350"/>
                  </a:lnTo>
                  <a:lnTo>
                    <a:pt x="240" y="1254"/>
                  </a:lnTo>
                  <a:lnTo>
                    <a:pt x="248" y="1132"/>
                  </a:lnTo>
                  <a:lnTo>
                    <a:pt x="240" y="1101"/>
                  </a:lnTo>
                  <a:lnTo>
                    <a:pt x="296" y="1061"/>
                  </a:lnTo>
                  <a:lnTo>
                    <a:pt x="344" y="1061"/>
                  </a:lnTo>
                  <a:lnTo>
                    <a:pt x="383" y="1132"/>
                  </a:lnTo>
                  <a:lnTo>
                    <a:pt x="453" y="1157"/>
                  </a:lnTo>
                  <a:lnTo>
                    <a:pt x="527" y="1132"/>
                  </a:lnTo>
                  <a:lnTo>
                    <a:pt x="623" y="1036"/>
                  </a:lnTo>
                  <a:lnTo>
                    <a:pt x="771" y="883"/>
                  </a:lnTo>
                  <a:lnTo>
                    <a:pt x="893" y="701"/>
                  </a:lnTo>
                  <a:lnTo>
                    <a:pt x="962" y="548"/>
                  </a:lnTo>
                  <a:lnTo>
                    <a:pt x="1010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71FCE41-B6B6-49EA-9D6E-028D2DD49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4957"/>
              <a:ext cx="727" cy="461"/>
            </a:xfrm>
            <a:custGeom>
              <a:avLst/>
              <a:gdLst>
                <a:gd name="T0" fmla="*/ 19 w 1455"/>
                <a:gd name="T1" fmla="*/ 161 h 923"/>
                <a:gd name="T2" fmla="*/ 0 w 1455"/>
                <a:gd name="T3" fmla="*/ 40 h 923"/>
                <a:gd name="T4" fmla="*/ 71 w 1455"/>
                <a:gd name="T5" fmla="*/ 0 h 923"/>
                <a:gd name="T6" fmla="*/ 193 w 1455"/>
                <a:gd name="T7" fmla="*/ 23 h 923"/>
                <a:gd name="T8" fmla="*/ 358 w 1455"/>
                <a:gd name="T9" fmla="*/ 184 h 923"/>
                <a:gd name="T10" fmla="*/ 519 w 1455"/>
                <a:gd name="T11" fmla="*/ 375 h 923"/>
                <a:gd name="T12" fmla="*/ 693 w 1455"/>
                <a:gd name="T13" fmla="*/ 540 h 923"/>
                <a:gd name="T14" fmla="*/ 906 w 1455"/>
                <a:gd name="T15" fmla="*/ 623 h 923"/>
                <a:gd name="T16" fmla="*/ 1116 w 1455"/>
                <a:gd name="T17" fmla="*/ 645 h 923"/>
                <a:gd name="T18" fmla="*/ 1207 w 1455"/>
                <a:gd name="T19" fmla="*/ 623 h 923"/>
                <a:gd name="T20" fmla="*/ 1337 w 1455"/>
                <a:gd name="T21" fmla="*/ 550 h 923"/>
                <a:gd name="T22" fmla="*/ 1455 w 1455"/>
                <a:gd name="T23" fmla="*/ 567 h 923"/>
                <a:gd name="T24" fmla="*/ 1408 w 1455"/>
                <a:gd name="T25" fmla="*/ 623 h 923"/>
                <a:gd name="T26" fmla="*/ 1312 w 1455"/>
                <a:gd name="T27" fmla="*/ 663 h 923"/>
                <a:gd name="T28" fmla="*/ 1243 w 1455"/>
                <a:gd name="T29" fmla="*/ 711 h 923"/>
                <a:gd name="T30" fmla="*/ 1207 w 1455"/>
                <a:gd name="T31" fmla="*/ 780 h 923"/>
                <a:gd name="T32" fmla="*/ 1207 w 1455"/>
                <a:gd name="T33" fmla="*/ 885 h 923"/>
                <a:gd name="T34" fmla="*/ 1147 w 1455"/>
                <a:gd name="T35" fmla="*/ 923 h 923"/>
                <a:gd name="T36" fmla="*/ 1116 w 1455"/>
                <a:gd name="T37" fmla="*/ 837 h 923"/>
                <a:gd name="T38" fmla="*/ 1051 w 1455"/>
                <a:gd name="T39" fmla="*/ 758 h 923"/>
                <a:gd name="T40" fmla="*/ 946 w 1455"/>
                <a:gd name="T41" fmla="*/ 732 h 923"/>
                <a:gd name="T42" fmla="*/ 781 w 1455"/>
                <a:gd name="T43" fmla="*/ 671 h 923"/>
                <a:gd name="T44" fmla="*/ 588 w 1455"/>
                <a:gd name="T45" fmla="*/ 588 h 923"/>
                <a:gd name="T46" fmla="*/ 423 w 1455"/>
                <a:gd name="T47" fmla="*/ 471 h 923"/>
                <a:gd name="T48" fmla="*/ 253 w 1455"/>
                <a:gd name="T49" fmla="*/ 336 h 923"/>
                <a:gd name="T50" fmla="*/ 88 w 1455"/>
                <a:gd name="T51" fmla="*/ 253 h 923"/>
                <a:gd name="T52" fmla="*/ 19 w 1455"/>
                <a:gd name="T53" fmla="*/ 161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5" h="923">
                  <a:moveTo>
                    <a:pt x="19" y="161"/>
                  </a:moveTo>
                  <a:lnTo>
                    <a:pt x="0" y="40"/>
                  </a:lnTo>
                  <a:lnTo>
                    <a:pt x="71" y="0"/>
                  </a:lnTo>
                  <a:lnTo>
                    <a:pt x="193" y="23"/>
                  </a:lnTo>
                  <a:lnTo>
                    <a:pt x="358" y="184"/>
                  </a:lnTo>
                  <a:lnTo>
                    <a:pt x="519" y="375"/>
                  </a:lnTo>
                  <a:lnTo>
                    <a:pt x="693" y="540"/>
                  </a:lnTo>
                  <a:lnTo>
                    <a:pt x="906" y="623"/>
                  </a:lnTo>
                  <a:lnTo>
                    <a:pt x="1116" y="645"/>
                  </a:lnTo>
                  <a:lnTo>
                    <a:pt x="1207" y="623"/>
                  </a:lnTo>
                  <a:lnTo>
                    <a:pt x="1337" y="550"/>
                  </a:lnTo>
                  <a:lnTo>
                    <a:pt x="1455" y="567"/>
                  </a:lnTo>
                  <a:lnTo>
                    <a:pt x="1408" y="623"/>
                  </a:lnTo>
                  <a:lnTo>
                    <a:pt x="1312" y="663"/>
                  </a:lnTo>
                  <a:lnTo>
                    <a:pt x="1243" y="711"/>
                  </a:lnTo>
                  <a:lnTo>
                    <a:pt x="1207" y="780"/>
                  </a:lnTo>
                  <a:lnTo>
                    <a:pt x="1207" y="885"/>
                  </a:lnTo>
                  <a:lnTo>
                    <a:pt x="1147" y="923"/>
                  </a:lnTo>
                  <a:lnTo>
                    <a:pt x="1116" y="837"/>
                  </a:lnTo>
                  <a:lnTo>
                    <a:pt x="1051" y="758"/>
                  </a:lnTo>
                  <a:lnTo>
                    <a:pt x="946" y="732"/>
                  </a:lnTo>
                  <a:lnTo>
                    <a:pt x="781" y="671"/>
                  </a:lnTo>
                  <a:lnTo>
                    <a:pt x="588" y="588"/>
                  </a:lnTo>
                  <a:lnTo>
                    <a:pt x="423" y="471"/>
                  </a:lnTo>
                  <a:lnTo>
                    <a:pt x="253" y="336"/>
                  </a:lnTo>
                  <a:lnTo>
                    <a:pt x="88" y="253"/>
                  </a:lnTo>
                  <a:lnTo>
                    <a:pt x="19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88DBD02-FC55-4B0C-ACC5-7936F7FFF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4995"/>
              <a:ext cx="649" cy="486"/>
            </a:xfrm>
            <a:custGeom>
              <a:avLst/>
              <a:gdLst>
                <a:gd name="T0" fmla="*/ 0 w 1298"/>
                <a:gd name="T1" fmla="*/ 182 h 971"/>
                <a:gd name="T2" fmla="*/ 21 w 1298"/>
                <a:gd name="T3" fmla="*/ 17 h 971"/>
                <a:gd name="T4" fmla="*/ 126 w 1298"/>
                <a:gd name="T5" fmla="*/ 0 h 971"/>
                <a:gd name="T6" fmla="*/ 192 w 1298"/>
                <a:gd name="T7" fmla="*/ 69 h 971"/>
                <a:gd name="T8" fmla="*/ 214 w 1298"/>
                <a:gd name="T9" fmla="*/ 230 h 971"/>
                <a:gd name="T10" fmla="*/ 318 w 1298"/>
                <a:gd name="T11" fmla="*/ 479 h 971"/>
                <a:gd name="T12" fmla="*/ 501 w 1298"/>
                <a:gd name="T13" fmla="*/ 670 h 971"/>
                <a:gd name="T14" fmla="*/ 653 w 1298"/>
                <a:gd name="T15" fmla="*/ 778 h 971"/>
                <a:gd name="T16" fmla="*/ 1011 w 1298"/>
                <a:gd name="T17" fmla="*/ 788 h 971"/>
                <a:gd name="T18" fmla="*/ 1172 w 1298"/>
                <a:gd name="T19" fmla="*/ 718 h 971"/>
                <a:gd name="T20" fmla="*/ 1241 w 1298"/>
                <a:gd name="T21" fmla="*/ 636 h 971"/>
                <a:gd name="T22" fmla="*/ 1298 w 1298"/>
                <a:gd name="T23" fmla="*/ 644 h 971"/>
                <a:gd name="T24" fmla="*/ 1289 w 1298"/>
                <a:gd name="T25" fmla="*/ 740 h 971"/>
                <a:gd name="T26" fmla="*/ 1241 w 1298"/>
                <a:gd name="T27" fmla="*/ 923 h 971"/>
                <a:gd name="T28" fmla="*/ 1289 w 1298"/>
                <a:gd name="T29" fmla="*/ 971 h 971"/>
                <a:gd name="T30" fmla="*/ 1154 w 1298"/>
                <a:gd name="T31" fmla="*/ 949 h 971"/>
                <a:gd name="T32" fmla="*/ 1124 w 1298"/>
                <a:gd name="T33" fmla="*/ 901 h 971"/>
                <a:gd name="T34" fmla="*/ 906 w 1298"/>
                <a:gd name="T35" fmla="*/ 883 h 971"/>
                <a:gd name="T36" fmla="*/ 653 w 1298"/>
                <a:gd name="T37" fmla="*/ 875 h 971"/>
                <a:gd name="T38" fmla="*/ 501 w 1298"/>
                <a:gd name="T39" fmla="*/ 805 h 971"/>
                <a:gd name="T40" fmla="*/ 404 w 1298"/>
                <a:gd name="T41" fmla="*/ 732 h 971"/>
                <a:gd name="T42" fmla="*/ 296 w 1298"/>
                <a:gd name="T43" fmla="*/ 596 h 971"/>
                <a:gd name="T44" fmla="*/ 126 w 1298"/>
                <a:gd name="T45" fmla="*/ 431 h 971"/>
                <a:gd name="T46" fmla="*/ 21 w 1298"/>
                <a:gd name="T47" fmla="*/ 287 h 971"/>
                <a:gd name="T48" fmla="*/ 0 w 1298"/>
                <a:gd name="T49" fmla="*/ 182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8" h="971">
                  <a:moveTo>
                    <a:pt x="0" y="182"/>
                  </a:moveTo>
                  <a:lnTo>
                    <a:pt x="21" y="17"/>
                  </a:lnTo>
                  <a:lnTo>
                    <a:pt x="126" y="0"/>
                  </a:lnTo>
                  <a:lnTo>
                    <a:pt x="192" y="69"/>
                  </a:lnTo>
                  <a:lnTo>
                    <a:pt x="214" y="230"/>
                  </a:lnTo>
                  <a:lnTo>
                    <a:pt x="318" y="479"/>
                  </a:lnTo>
                  <a:lnTo>
                    <a:pt x="501" y="670"/>
                  </a:lnTo>
                  <a:lnTo>
                    <a:pt x="653" y="778"/>
                  </a:lnTo>
                  <a:lnTo>
                    <a:pt x="1011" y="788"/>
                  </a:lnTo>
                  <a:lnTo>
                    <a:pt x="1172" y="718"/>
                  </a:lnTo>
                  <a:lnTo>
                    <a:pt x="1241" y="636"/>
                  </a:lnTo>
                  <a:lnTo>
                    <a:pt x="1298" y="644"/>
                  </a:lnTo>
                  <a:lnTo>
                    <a:pt x="1289" y="740"/>
                  </a:lnTo>
                  <a:lnTo>
                    <a:pt x="1241" y="923"/>
                  </a:lnTo>
                  <a:lnTo>
                    <a:pt x="1289" y="971"/>
                  </a:lnTo>
                  <a:lnTo>
                    <a:pt x="1154" y="949"/>
                  </a:lnTo>
                  <a:lnTo>
                    <a:pt x="1124" y="901"/>
                  </a:lnTo>
                  <a:lnTo>
                    <a:pt x="906" y="883"/>
                  </a:lnTo>
                  <a:lnTo>
                    <a:pt x="653" y="875"/>
                  </a:lnTo>
                  <a:lnTo>
                    <a:pt x="501" y="805"/>
                  </a:lnTo>
                  <a:lnTo>
                    <a:pt x="404" y="732"/>
                  </a:lnTo>
                  <a:lnTo>
                    <a:pt x="296" y="596"/>
                  </a:lnTo>
                  <a:lnTo>
                    <a:pt x="126" y="431"/>
                  </a:lnTo>
                  <a:lnTo>
                    <a:pt x="21" y="287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C8309AC-A94F-4EB4-882C-16138539E10A}"/>
              </a:ext>
            </a:extLst>
          </p:cNvPr>
          <p:cNvSpPr txBox="1"/>
          <p:nvPr/>
        </p:nvSpPr>
        <p:spPr>
          <a:xfrm>
            <a:off x="626678" y="1484121"/>
            <a:ext cx="46230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bean person is trying to stop the car from rolling down the hill.  He must apply a force to slow it down.  So a force is being applied over a distance, but the work is attempting to  retard the motion.  This is NEGATIVE work…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A09A86-EA7C-436A-BEBC-CC600E0705AC}"/>
              </a:ext>
            </a:extLst>
          </p:cNvPr>
          <p:cNvCxnSpPr>
            <a:cxnSpLocks/>
          </p:cNvCxnSpPr>
          <p:nvPr/>
        </p:nvCxnSpPr>
        <p:spPr>
          <a:xfrm flipH="1">
            <a:off x="7013413" y="2091481"/>
            <a:ext cx="1009434" cy="441349"/>
          </a:xfrm>
          <a:prstGeom prst="straightConnector1">
            <a:avLst/>
          </a:prstGeom>
          <a:ln w="1270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599A402-472A-4006-A38E-F266DE1BCE1E}"/>
              </a:ext>
            </a:extLst>
          </p:cNvPr>
          <p:cNvCxnSpPr>
            <a:cxnSpLocks/>
          </p:cNvCxnSpPr>
          <p:nvPr/>
        </p:nvCxnSpPr>
        <p:spPr>
          <a:xfrm flipV="1">
            <a:off x="6844396" y="3303404"/>
            <a:ext cx="659745" cy="297576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6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F6F0E-2E4C-4626-B289-87F3FF715906}"/>
              </a:ext>
            </a:extLst>
          </p:cNvPr>
          <p:cNvSpPr txBox="1"/>
          <p:nvPr/>
        </p:nvSpPr>
        <p:spPr>
          <a:xfrm>
            <a:off x="2535382" y="374073"/>
            <a:ext cx="673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Energy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EF3AE-A7B9-4705-8B53-87F61F937189}"/>
              </a:ext>
            </a:extLst>
          </p:cNvPr>
          <p:cNvSpPr txBox="1"/>
          <p:nvPr/>
        </p:nvSpPr>
        <p:spPr>
          <a:xfrm>
            <a:off x="1828799" y="1177634"/>
            <a:ext cx="911629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are many forms of energy: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Electrical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Solar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Mechanical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Nuclear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Thermal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9B0D2-EF6F-4D8F-87B3-66C99511491A}"/>
              </a:ext>
            </a:extLst>
          </p:cNvPr>
          <p:cNvSpPr txBox="1"/>
          <p:nvPr/>
        </p:nvSpPr>
        <p:spPr>
          <a:xfrm>
            <a:off x="1357744" y="4942086"/>
            <a:ext cx="10058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lesson will focus on mechanical energy, more specifically Gravitational Potential Energy.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03F21-6E40-473C-88C1-B2214F3B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5FEF62-CB8C-4F75-B466-C135CFB9E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633D3-4770-43AD-A30E-B868EAF45A3A}"/>
              </a:ext>
            </a:extLst>
          </p:cNvPr>
          <p:cNvSpPr txBox="1"/>
          <p:nvPr/>
        </p:nvSpPr>
        <p:spPr>
          <a:xfrm>
            <a:off x="1454728" y="1025236"/>
            <a:ext cx="9670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must perform work on an object in order to change its energy state.  This means that work is equal to the change in energy.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57BD0-D819-4116-817A-308CB02DD7B6}"/>
              </a:ext>
            </a:extLst>
          </p:cNvPr>
          <p:cNvSpPr txBox="1"/>
          <p:nvPr/>
        </p:nvSpPr>
        <p:spPr>
          <a:xfrm>
            <a:off x="1454728" y="2474893"/>
            <a:ext cx="9670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explains why the units of </a:t>
            </a:r>
            <a:r>
              <a:rPr lang="en-US" sz="2800" b="1" dirty="0"/>
              <a:t>Work (N*m)</a:t>
            </a:r>
            <a:r>
              <a:rPr lang="en-US" sz="2800" dirty="0"/>
              <a:t> are the same as the units for </a:t>
            </a:r>
            <a:r>
              <a:rPr lang="en-US" sz="2800" b="1" dirty="0"/>
              <a:t>Mechanical</a:t>
            </a:r>
            <a:r>
              <a:rPr lang="en-US" sz="2800" dirty="0"/>
              <a:t> </a:t>
            </a:r>
            <a:r>
              <a:rPr lang="en-US" sz="2800" b="1" dirty="0"/>
              <a:t>Energy (N*m)</a:t>
            </a:r>
            <a:r>
              <a:rPr lang="en-US" sz="28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405FC-9C5B-4AE7-8109-3E3A071343BE}"/>
              </a:ext>
            </a:extLst>
          </p:cNvPr>
          <p:cNvSpPr txBox="1"/>
          <p:nvPr/>
        </p:nvSpPr>
        <p:spPr>
          <a:xfrm>
            <a:off x="1454727" y="3952586"/>
            <a:ext cx="96704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this lesson we will be dealing with gravitational potential energy:</a:t>
            </a:r>
          </a:p>
          <a:p>
            <a:endParaRPr lang="en-US" sz="2800" dirty="0"/>
          </a:p>
          <a:p>
            <a:r>
              <a:rPr lang="en-US" sz="2800" b="1" dirty="0"/>
              <a:t>Potential Energy  =  Mass  *  Accel Due to Gravity  *  Height</a:t>
            </a:r>
          </a:p>
        </p:txBody>
      </p:sp>
    </p:spTree>
    <p:extLst>
      <p:ext uri="{BB962C8B-B14F-4D97-AF65-F5344CB8AC3E}">
        <p14:creationId xmlns:p14="http://schemas.microsoft.com/office/powerpoint/2010/main" val="30410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FF1363-9765-4E33-8F51-82CA0D2B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403F2-5AB7-4C93-98ED-B29B21151F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885" y="1206787"/>
            <a:ext cx="2299855" cy="1724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9625B5-6418-4AA7-B2F0-9250617CBE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885" y="4218501"/>
            <a:ext cx="2299855" cy="17248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1BD2E-3BEB-4DD4-8B4B-0419ECD061E6}"/>
              </a:ext>
            </a:extLst>
          </p:cNvPr>
          <p:cNvCxnSpPr>
            <a:stCxn id="3" idx="3"/>
          </p:cNvCxnSpPr>
          <p:nvPr/>
        </p:nvCxnSpPr>
        <p:spPr>
          <a:xfrm>
            <a:off x="7358740" y="2069233"/>
            <a:ext cx="11865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40A48A-C83A-4162-BD66-C18D9D81426A}"/>
              </a:ext>
            </a:extLst>
          </p:cNvPr>
          <p:cNvCxnSpPr/>
          <p:nvPr/>
        </p:nvCxnSpPr>
        <p:spPr>
          <a:xfrm>
            <a:off x="7358740" y="5067380"/>
            <a:ext cx="11865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78B0161-572F-4647-A43A-F2B9825A77F9}"/>
              </a:ext>
            </a:extLst>
          </p:cNvPr>
          <p:cNvSpPr txBox="1"/>
          <p:nvPr/>
        </p:nvSpPr>
        <p:spPr>
          <a:xfrm>
            <a:off x="1451428" y="4592877"/>
            <a:ext cx="3483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Let’s set our reference as PE=0 at this lower level.  This will be Height</a:t>
            </a:r>
            <a:r>
              <a:rPr lang="en-US" sz="2400" baseline="-25000" dirty="0"/>
              <a:t>1</a:t>
            </a:r>
            <a:r>
              <a:rPr lang="en-US" sz="24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FC1D6-1A6B-4AA5-A3A6-70ADFBCA28B7}"/>
              </a:ext>
            </a:extLst>
          </p:cNvPr>
          <p:cNvSpPr txBox="1"/>
          <p:nvPr/>
        </p:nvSpPr>
        <p:spPr>
          <a:xfrm>
            <a:off x="9220198" y="4823709"/>
            <a:ext cx="1624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Height</a:t>
            </a:r>
            <a:r>
              <a:rPr lang="en-US" sz="2400" baseline="-250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58069D-4F28-410E-A46D-C07F92E26DE2}"/>
              </a:ext>
            </a:extLst>
          </p:cNvPr>
          <p:cNvSpPr txBox="1"/>
          <p:nvPr/>
        </p:nvSpPr>
        <p:spPr>
          <a:xfrm>
            <a:off x="9220198" y="1838400"/>
            <a:ext cx="1624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Height</a:t>
            </a:r>
            <a:r>
              <a:rPr lang="en-US" sz="2400" baseline="-250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E1D12B-1489-4652-BDB3-62CAEF4A9C35}"/>
              </a:ext>
            </a:extLst>
          </p:cNvPr>
          <p:cNvSpPr txBox="1"/>
          <p:nvPr/>
        </p:nvSpPr>
        <p:spPr>
          <a:xfrm>
            <a:off x="1451428" y="1515235"/>
            <a:ext cx="3483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want to lift the rat to this higher level, which increases its Potential Energy.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A72B3E-01AC-4B7B-840C-2F71D87E5970}"/>
              </a:ext>
            </a:extLst>
          </p:cNvPr>
          <p:cNvCxnSpPr/>
          <p:nvPr/>
        </p:nvCxnSpPr>
        <p:spPr>
          <a:xfrm>
            <a:off x="7852229" y="2069233"/>
            <a:ext cx="0" cy="2998147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05B572-6DD2-432F-B7A3-F5F9D00DE8CD}"/>
              </a:ext>
            </a:extLst>
          </p:cNvPr>
          <p:cNvSpPr txBox="1"/>
          <p:nvPr/>
        </p:nvSpPr>
        <p:spPr>
          <a:xfrm>
            <a:off x="7160981" y="3307032"/>
            <a:ext cx="274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∆ Height  =  1.0 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733EEB-CF2F-4381-828B-F783485DE996}"/>
              </a:ext>
            </a:extLst>
          </p:cNvPr>
          <p:cNvCxnSpPr/>
          <p:nvPr/>
        </p:nvCxnSpPr>
        <p:spPr>
          <a:xfrm flipV="1">
            <a:off x="6096000" y="2784764"/>
            <a:ext cx="0" cy="157941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7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D1CDE-4BE4-4659-B4A2-B0BC4D5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F996F8-AC20-41E0-B037-AF7C85A330E6}"/>
              </a:ext>
            </a:extLst>
          </p:cNvPr>
          <p:cNvSpPr txBox="1"/>
          <p:nvPr/>
        </p:nvSpPr>
        <p:spPr>
          <a:xfrm>
            <a:off x="1248230" y="914400"/>
            <a:ext cx="106970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change in Potential Energy can be easily calculated:</a:t>
            </a:r>
          </a:p>
          <a:p>
            <a:endParaRPr lang="en-US" sz="2800" dirty="0"/>
          </a:p>
          <a:p>
            <a:r>
              <a:rPr lang="en-US" sz="2800" dirty="0"/>
              <a:t>Change in PE   =   Mass  *  Gravity Accel   *   Change in Height</a:t>
            </a:r>
          </a:p>
          <a:p>
            <a:endParaRPr lang="en-US" sz="2800" dirty="0"/>
          </a:p>
          <a:p>
            <a:r>
              <a:rPr lang="en-US" sz="2800" dirty="0"/>
              <a:t>		   =   0.5  Kg   *   9.8 m/sec2   *   1.0 m</a:t>
            </a:r>
          </a:p>
          <a:p>
            <a:endParaRPr lang="en-US" sz="2800" dirty="0"/>
          </a:p>
          <a:p>
            <a:r>
              <a:rPr lang="en-US" sz="2800" dirty="0"/>
              <a:t>		   =   4.9 N*m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9AE92-2DA0-4ECC-A164-91CB0D31BB84}"/>
              </a:ext>
            </a:extLst>
          </p:cNvPr>
          <p:cNvSpPr txBox="1"/>
          <p:nvPr/>
        </p:nvSpPr>
        <p:spPr>
          <a:xfrm>
            <a:off x="1948543" y="5559496"/>
            <a:ext cx="9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 The rat has a mass of 500 g  (0.5 Kg) and we lift it 1.0 m</a:t>
            </a:r>
          </a:p>
        </p:txBody>
      </p:sp>
    </p:spTree>
    <p:extLst>
      <p:ext uri="{BB962C8B-B14F-4D97-AF65-F5344CB8AC3E}">
        <p14:creationId xmlns:p14="http://schemas.microsoft.com/office/powerpoint/2010/main" val="113622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892B4C-4708-45A8-8F89-695583DED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7ED8B-7E66-488C-8F44-A9952A5A1CC1}"/>
              </a:ext>
            </a:extLst>
          </p:cNvPr>
          <p:cNvSpPr txBox="1"/>
          <p:nvPr/>
        </p:nvSpPr>
        <p:spPr>
          <a:xfrm>
            <a:off x="1524000" y="928914"/>
            <a:ext cx="9158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look at the </a:t>
            </a:r>
            <a:r>
              <a:rPr lang="en-US" sz="2800" b="1" dirty="0"/>
              <a:t>special</a:t>
            </a:r>
            <a:r>
              <a:rPr lang="en-US" sz="2800" dirty="0"/>
              <a:t> </a:t>
            </a:r>
            <a:r>
              <a:rPr lang="en-US" sz="2800" b="1" dirty="0"/>
              <a:t>case</a:t>
            </a:r>
            <a:r>
              <a:rPr lang="en-US" sz="2800" dirty="0"/>
              <a:t> where the rat is lifted at a </a:t>
            </a:r>
            <a:r>
              <a:rPr lang="en-US" sz="2800" b="1" dirty="0"/>
              <a:t>constant</a:t>
            </a:r>
            <a:r>
              <a:rPr lang="en-US" sz="2800" dirty="0"/>
              <a:t> </a:t>
            </a:r>
            <a:r>
              <a:rPr lang="en-US" sz="2800" b="1" dirty="0"/>
              <a:t>velocity</a:t>
            </a:r>
            <a:r>
              <a:rPr lang="en-US" sz="2800" dirty="0"/>
              <a:t> (once it gets moving).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59755-BC26-428F-B482-508B4DABE778}"/>
              </a:ext>
            </a:extLst>
          </p:cNvPr>
          <p:cNvSpPr txBox="1"/>
          <p:nvPr/>
        </p:nvSpPr>
        <p:spPr>
          <a:xfrm>
            <a:off x="1531259" y="2402114"/>
            <a:ext cx="9158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the velocity is constant, the acceleration must be zero.  For acceleration to be zero, there must be no </a:t>
            </a:r>
            <a:r>
              <a:rPr lang="en-US" sz="2800" b="1" dirty="0"/>
              <a:t>net force </a:t>
            </a:r>
            <a:r>
              <a:rPr lang="en-US" sz="2800" dirty="0"/>
              <a:t>acting on the object.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16D8C-481E-4E61-9C47-4D42032AC259}"/>
              </a:ext>
            </a:extLst>
          </p:cNvPr>
          <p:cNvSpPr txBox="1"/>
          <p:nvPr/>
        </p:nvSpPr>
        <p:spPr>
          <a:xfrm>
            <a:off x="1516745" y="4216400"/>
            <a:ext cx="9158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Since the rat has weight (downward gravity force), the upward force must be equal to the rat’s weight in order to have zero net external force.</a:t>
            </a:r>
          </a:p>
        </p:txBody>
      </p:sp>
    </p:spTree>
    <p:extLst>
      <p:ext uri="{BB962C8B-B14F-4D97-AF65-F5344CB8AC3E}">
        <p14:creationId xmlns:p14="http://schemas.microsoft.com/office/powerpoint/2010/main" val="403557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EEB4B6-82CA-42CD-BBF1-E280A5E74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67C-630D-4E60-B267-8E1B0514C76F}" type="slidenum">
              <a:rPr lang="en-US" smtClean="0"/>
              <a:t>9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6CB869-5FEE-485B-9C0A-52A90339BAD8}"/>
              </a:ext>
            </a:extLst>
          </p:cNvPr>
          <p:cNvGrpSpPr/>
          <p:nvPr/>
        </p:nvGrpSpPr>
        <p:grpSpPr>
          <a:xfrm>
            <a:off x="918358" y="1103086"/>
            <a:ext cx="4132613" cy="4550228"/>
            <a:chOff x="918358" y="1103086"/>
            <a:chExt cx="4132613" cy="45502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CAD863-F35E-4154-B918-DECDE4EE4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358" y="1657596"/>
              <a:ext cx="4132613" cy="3099461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EDE3E1E-2C21-4DB6-A9A3-4B4077BD3F07}"/>
                </a:ext>
              </a:extLst>
            </p:cNvPr>
            <p:cNvCxnSpPr/>
            <p:nvPr/>
          </p:nvCxnSpPr>
          <p:spPr>
            <a:xfrm flipV="1">
              <a:off x="2873829" y="1103086"/>
              <a:ext cx="0" cy="1277257"/>
            </a:xfrm>
            <a:prstGeom prst="straightConnector1">
              <a:avLst/>
            </a:prstGeom>
            <a:ln w="1270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DFE9C1E-073C-49D3-BDF1-38ACC4C51E6B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9" y="4376057"/>
              <a:ext cx="0" cy="1277257"/>
            </a:xfrm>
            <a:prstGeom prst="straightConnector1">
              <a:avLst/>
            </a:prstGeom>
            <a:ln w="1270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F4A0D2C-0837-4A0F-A8D2-C8A1B4DA2EDC}"/>
              </a:ext>
            </a:extLst>
          </p:cNvPr>
          <p:cNvSpPr txBox="1"/>
          <p:nvPr/>
        </p:nvSpPr>
        <p:spPr>
          <a:xfrm>
            <a:off x="3599543" y="972458"/>
            <a:ext cx="3846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Upward force being applied by the hand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5015A0-BEB7-48F3-9F11-A64D89C90955}"/>
              </a:ext>
            </a:extLst>
          </p:cNvPr>
          <p:cNvSpPr txBox="1"/>
          <p:nvPr/>
        </p:nvSpPr>
        <p:spPr>
          <a:xfrm>
            <a:off x="3592289" y="4637315"/>
            <a:ext cx="3301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Downward force being applied by gravity (a.k.a. weight)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1EA257-E785-43FF-B615-106DB5A0EC63}"/>
              </a:ext>
            </a:extLst>
          </p:cNvPr>
          <p:cNvSpPr txBox="1"/>
          <p:nvPr/>
        </p:nvSpPr>
        <p:spPr>
          <a:xfrm>
            <a:off x="7554685" y="4806592"/>
            <a:ext cx="3196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Weight</a:t>
            </a:r>
            <a:r>
              <a:rPr lang="en-US" sz="2800" baseline="-25000" dirty="0"/>
              <a:t>Rat</a:t>
            </a:r>
            <a:r>
              <a:rPr lang="en-US" sz="2800" dirty="0"/>
              <a:t>  =   4.9 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4C2D70-1C36-49C8-A373-633120B55267}"/>
              </a:ext>
            </a:extLst>
          </p:cNvPr>
          <p:cNvSpPr txBox="1"/>
          <p:nvPr/>
        </p:nvSpPr>
        <p:spPr>
          <a:xfrm>
            <a:off x="7554686" y="1218494"/>
            <a:ext cx="3196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Force</a:t>
            </a:r>
            <a:r>
              <a:rPr lang="en-US" sz="2800" baseline="-25000" dirty="0"/>
              <a:t>Hand</a:t>
            </a:r>
            <a:r>
              <a:rPr lang="en-US" sz="2800" dirty="0"/>
              <a:t>  =   4.9 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2292B8-777D-404B-B32A-E128A63B6791}"/>
              </a:ext>
            </a:extLst>
          </p:cNvPr>
          <p:cNvSpPr txBox="1"/>
          <p:nvPr/>
        </p:nvSpPr>
        <p:spPr>
          <a:xfrm>
            <a:off x="5707743" y="2736502"/>
            <a:ext cx="5805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Net Force  =  Force</a:t>
            </a:r>
            <a:r>
              <a:rPr lang="en-US" sz="2800" baseline="-25000" dirty="0"/>
              <a:t>Hand</a:t>
            </a:r>
            <a:r>
              <a:rPr lang="en-US" sz="2800" dirty="0"/>
              <a:t>  -  Weight</a:t>
            </a:r>
            <a:r>
              <a:rPr lang="en-US" sz="2800" baseline="-25000" dirty="0"/>
              <a:t>Rat</a:t>
            </a:r>
          </a:p>
          <a:p>
            <a:r>
              <a:rPr lang="en-US" sz="2800" dirty="0"/>
              <a:t>	        =  4.9 N  -  4.9 N</a:t>
            </a:r>
          </a:p>
          <a:p>
            <a:r>
              <a:rPr lang="en-US" sz="2800" dirty="0"/>
              <a:t>	        =   0.0 N		</a:t>
            </a:r>
          </a:p>
          <a:p>
            <a:r>
              <a:rPr lang="en-US" sz="28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48219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1082</Words>
  <Application>Microsoft Office PowerPoint</Application>
  <PresentationFormat>Widescreen</PresentationFormat>
  <Paragraphs>132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Eberspeaker</dc:creator>
  <cp:lastModifiedBy>Philip Eberspeaker</cp:lastModifiedBy>
  <cp:revision>23</cp:revision>
  <dcterms:created xsi:type="dcterms:W3CDTF">2018-03-15T21:00:19Z</dcterms:created>
  <dcterms:modified xsi:type="dcterms:W3CDTF">2019-01-01T15:46:35Z</dcterms:modified>
</cp:coreProperties>
</file>